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9"/>
  </p:notesMasterIdLst>
  <p:sldIdLst>
    <p:sldId id="256" r:id="rId2"/>
    <p:sldId id="282" r:id="rId3"/>
    <p:sldId id="301" r:id="rId4"/>
    <p:sldId id="302" r:id="rId5"/>
    <p:sldId id="303" r:id="rId6"/>
    <p:sldId id="285" r:id="rId7"/>
    <p:sldId id="286" r:id="rId8"/>
    <p:sldId id="287" r:id="rId9"/>
    <p:sldId id="314" r:id="rId10"/>
    <p:sldId id="288" r:id="rId11"/>
    <p:sldId id="311" r:id="rId12"/>
    <p:sldId id="289" r:id="rId13"/>
    <p:sldId id="312" r:id="rId14"/>
    <p:sldId id="290" r:id="rId15"/>
    <p:sldId id="291" r:id="rId16"/>
    <p:sldId id="292" r:id="rId17"/>
    <p:sldId id="313" r:id="rId18"/>
    <p:sldId id="304" r:id="rId19"/>
    <p:sldId id="307" r:id="rId20"/>
    <p:sldId id="305" r:id="rId21"/>
    <p:sldId id="306" r:id="rId22"/>
    <p:sldId id="299" r:id="rId23"/>
    <p:sldId id="300" r:id="rId24"/>
    <p:sldId id="293" r:id="rId25"/>
    <p:sldId id="309" r:id="rId26"/>
    <p:sldId id="310" r:id="rId27"/>
    <p:sldId id="29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9C13B19-013B-48DF-B41F-B23F7370DBC3}">
          <p14:sldIdLst>
            <p14:sldId id="256"/>
            <p14:sldId id="282"/>
            <p14:sldId id="301"/>
            <p14:sldId id="302"/>
            <p14:sldId id="303"/>
            <p14:sldId id="285"/>
            <p14:sldId id="286"/>
            <p14:sldId id="287"/>
            <p14:sldId id="314"/>
            <p14:sldId id="288"/>
            <p14:sldId id="311"/>
            <p14:sldId id="289"/>
            <p14:sldId id="312"/>
            <p14:sldId id="290"/>
            <p14:sldId id="291"/>
            <p14:sldId id="292"/>
            <p14:sldId id="313"/>
            <p14:sldId id="304"/>
            <p14:sldId id="307"/>
            <p14:sldId id="305"/>
            <p14:sldId id="306"/>
            <p14:sldId id="299"/>
            <p14:sldId id="300"/>
            <p14:sldId id="293"/>
            <p14:sldId id="309"/>
            <p14:sldId id="310"/>
          </p14:sldIdLst>
        </p14:section>
        <p14:section name="Untitled Section" id="{81D09F40-7D2A-44E1-93DF-C89072EC3741}">
          <p14:sldIdLst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FF21"/>
    <a:srgbClr val="FFFF99"/>
    <a:srgbClr val="00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81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9ff0718b6c1a56a1/Documents/GANT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32908818790117206"/>
          <c:y val="0.27089490671445993"/>
          <c:w val="0.62476791518063157"/>
          <c:h val="0.72910509328554007"/>
        </c:manualLayout>
      </c:layout>
      <c:bar3D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START DATE</c:v>
                </c:pt>
              </c:strCache>
            </c:strRef>
          </c:tx>
          <c:spPr>
            <a:solidFill>
              <a:schemeClr val="accent1">
                <a:tint val="67000"/>
                <a:satMod val="105000"/>
              </a:schemeClr>
            </a:soli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  <a:sp3d contourW="9525">
              <a:contourClr>
                <a:schemeClr val="accent1">
                  <a:shade val="95000"/>
                </a:schemeClr>
              </a:contourClr>
            </a:sp3d>
          </c:spPr>
          <c:invertIfNegative val="0"/>
          <c:cat>
            <c:strRef>
              <c:f>Sheet1!$A$2:$A$12</c:f>
              <c:strCache>
                <c:ptCount val="11"/>
                <c:pt idx="0">
                  <c:v>SUBMISSION OF PROPOSAL FOR 3 PROJECTS</c:v>
                </c:pt>
                <c:pt idx="1">
                  <c:v>APPROVAL OF THE PROJECT</c:v>
                </c:pt>
                <c:pt idx="2">
                  <c:v>REFERANCE &amp; DIAGRAMS SUBMISSION</c:v>
                </c:pt>
                <c:pt idx="3">
                  <c:v>POWER SUPPLY ON BREAD BOARD</c:v>
                </c:pt>
                <c:pt idx="4">
                  <c:v>DESIGNED POWER SUPPLY ON PCB</c:v>
                </c:pt>
                <c:pt idx="5">
                  <c:v>555 TIMER IN MONOSTABLE MODE</c:v>
                </c:pt>
                <c:pt idx="6">
                  <c:v>DESIGNED MAIN CIRCUIT ON BREADBOARD</c:v>
                </c:pt>
                <c:pt idx="7">
                  <c:v>SIMULATED PCB LAYOUT ON EASYEDA</c:v>
                </c:pt>
                <c:pt idx="8">
                  <c:v>OBTAINED OUTPUT OF MAIN CIRCUIT </c:v>
                </c:pt>
                <c:pt idx="9">
                  <c:v>SOLDERED MAIN CIRCUIT TO PCB</c:v>
                </c:pt>
                <c:pt idx="10">
                  <c:v>SIMULATED THE CIRCUIT ON PROTEUS</c:v>
                </c:pt>
              </c:strCache>
            </c:strRef>
          </c:cat>
          <c:val>
            <c:numRef>
              <c:f>Sheet1!$B$2:$B$12</c:f>
              <c:numCache>
                <c:formatCode>m/d/yyyy</c:formatCode>
                <c:ptCount val="11"/>
                <c:pt idx="0">
                  <c:v>44685</c:v>
                </c:pt>
                <c:pt idx="1">
                  <c:v>44693</c:v>
                </c:pt>
                <c:pt idx="2">
                  <c:v>44698</c:v>
                </c:pt>
                <c:pt idx="3">
                  <c:v>44705</c:v>
                </c:pt>
                <c:pt idx="4">
                  <c:v>44713</c:v>
                </c:pt>
                <c:pt idx="5">
                  <c:v>44713</c:v>
                </c:pt>
                <c:pt idx="6">
                  <c:v>44726</c:v>
                </c:pt>
                <c:pt idx="7">
                  <c:v>44740</c:v>
                </c:pt>
                <c:pt idx="8">
                  <c:v>44743</c:v>
                </c:pt>
                <c:pt idx="9">
                  <c:v>44747</c:v>
                </c:pt>
                <c:pt idx="10">
                  <c:v>44758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00-48E9-B554-20FAD50CACC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DURATION</c:v>
                </c:pt>
              </c:strCache>
            </c:strRef>
          </c:tx>
          <c:spPr>
            <a:solidFill>
              <a:schemeClr val="accent3">
                <a:tint val="67000"/>
                <a:satMod val="105000"/>
              </a:schemeClr>
            </a:soli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  <a:sp3d contourW="9525">
              <a:contourClr>
                <a:schemeClr val="accent3">
                  <a:shade val="95000"/>
                </a:schemeClr>
              </a:contourClr>
            </a:sp3d>
          </c:spPr>
          <c:invertIfNegative val="0"/>
          <c:cat>
            <c:strRef>
              <c:f>Sheet1!$A$2:$A$12</c:f>
              <c:strCache>
                <c:ptCount val="11"/>
                <c:pt idx="0">
                  <c:v>SUBMISSION OF PROPOSAL FOR 3 PROJECTS</c:v>
                </c:pt>
                <c:pt idx="1">
                  <c:v>APPROVAL OF THE PROJECT</c:v>
                </c:pt>
                <c:pt idx="2">
                  <c:v>REFERANCE &amp; DIAGRAMS SUBMISSION</c:v>
                </c:pt>
                <c:pt idx="3">
                  <c:v>POWER SUPPLY ON BREAD BOARD</c:v>
                </c:pt>
                <c:pt idx="4">
                  <c:v>DESIGNED POWER SUPPLY ON PCB</c:v>
                </c:pt>
                <c:pt idx="5">
                  <c:v>555 TIMER IN MONOSTABLE MODE</c:v>
                </c:pt>
                <c:pt idx="6">
                  <c:v>DESIGNED MAIN CIRCUIT ON BREADBOARD</c:v>
                </c:pt>
                <c:pt idx="7">
                  <c:v>SIMULATED PCB LAYOUT ON EASYEDA</c:v>
                </c:pt>
                <c:pt idx="8">
                  <c:v>OBTAINED OUTPUT OF MAIN CIRCUIT </c:v>
                </c:pt>
                <c:pt idx="9">
                  <c:v>SOLDERED MAIN CIRCUIT TO PCB</c:v>
                </c:pt>
                <c:pt idx="10">
                  <c:v>SIMULATED THE CIRCUIT ON PROTEUS</c:v>
                </c:pt>
              </c:strCache>
            </c:str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5</c:v>
                </c:pt>
                <c:pt idx="1">
                  <c:v>3</c:v>
                </c:pt>
                <c:pt idx="2">
                  <c:v>5</c:v>
                </c:pt>
                <c:pt idx="3">
                  <c:v>8</c:v>
                </c:pt>
                <c:pt idx="4">
                  <c:v>7</c:v>
                </c:pt>
                <c:pt idx="5">
                  <c:v>14</c:v>
                </c:pt>
                <c:pt idx="6">
                  <c:v>17</c:v>
                </c:pt>
                <c:pt idx="7">
                  <c:v>5</c:v>
                </c:pt>
                <c:pt idx="8">
                  <c:v>7</c:v>
                </c:pt>
                <c:pt idx="9">
                  <c:v>5</c:v>
                </c:pt>
                <c:pt idx="1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C00-48E9-B554-20FAD50CAC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448349583"/>
        <c:axId val="452789887"/>
        <c:axId val="0"/>
      </c:bar3DChart>
      <c:catAx>
        <c:axId val="448349583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2789887"/>
        <c:crosses val="autoZero"/>
        <c:auto val="1"/>
        <c:lblAlgn val="ctr"/>
        <c:lblOffset val="100"/>
        <c:noMultiLvlLbl val="0"/>
      </c:catAx>
      <c:valAx>
        <c:axId val="452789887"/>
        <c:scaling>
          <c:orientation val="minMax"/>
          <c:min val="44685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83495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9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7B8A3F-F017-41E2-A455-D8878C57F21F}" type="doc">
      <dgm:prSet loTypeId="urn:microsoft.com/office/officeart/2005/8/layout/bProcess3" loCatId="process" qsTypeId="urn:microsoft.com/office/officeart/2005/8/quickstyle/simple3" qsCatId="simple" csTypeId="urn:microsoft.com/office/officeart/2005/8/colors/accent6_1" csCatId="accent6" phldr="1"/>
      <dgm:spPr/>
    </dgm:pt>
    <dgm:pt modelId="{F1EFEBEC-C75C-4C7A-A8E6-9697F080B89B}">
      <dgm:prSet phldrT="[Text]" custT="1"/>
      <dgm:spPr/>
      <dgm:t>
        <a:bodyPr/>
        <a:lstStyle/>
        <a:p>
          <a:r>
            <a:rPr lang="en-US" sz="2000" b="1" dirty="0">
              <a:ln/>
              <a:latin typeface="Book Antiqua" panose="02040602050305030304" pitchFamily="18" charset="0"/>
            </a:rPr>
            <a:t>POWER SUPPLY</a:t>
          </a:r>
          <a:endParaRPr lang="en-VU" sz="2000" b="1" dirty="0">
            <a:ln/>
            <a:latin typeface="Book Antiqua" panose="02040602050305030304" pitchFamily="18" charset="0"/>
          </a:endParaRPr>
        </a:p>
      </dgm:t>
    </dgm:pt>
    <dgm:pt modelId="{B2AB512F-1C16-48CA-908D-D9709ACB8D42}" type="parTrans" cxnId="{6EECEC23-7F0D-4267-8814-021CFD97BD49}">
      <dgm:prSet/>
      <dgm:spPr/>
      <dgm:t>
        <a:bodyPr/>
        <a:lstStyle/>
        <a:p>
          <a:endParaRPr lang="en-VU"/>
        </a:p>
      </dgm:t>
    </dgm:pt>
    <dgm:pt modelId="{8A1D8D87-038A-4082-9248-14623ECF36A6}" type="sibTrans" cxnId="{6EECEC23-7F0D-4267-8814-021CFD97BD49}">
      <dgm:prSet/>
      <dgm:spPr/>
      <dgm:t>
        <a:bodyPr/>
        <a:lstStyle/>
        <a:p>
          <a:endParaRPr lang="en-VU"/>
        </a:p>
      </dgm:t>
    </dgm:pt>
    <dgm:pt modelId="{091DD310-2BDB-475D-A185-67E3C2CF20CE}">
      <dgm:prSet phldrT="[Text]" custT="1"/>
      <dgm:spPr/>
      <dgm:t>
        <a:bodyPr/>
        <a:lstStyle/>
        <a:p>
          <a:r>
            <a:rPr lang="en-US" sz="2000" b="1">
              <a:ln/>
              <a:latin typeface="Book Antiqua" panose="02040602050305030304" pitchFamily="18" charset="0"/>
            </a:rPr>
            <a:t>SENSING ELEMENT</a:t>
          </a:r>
          <a:endParaRPr lang="en-US" sz="2000" b="1" dirty="0">
            <a:ln/>
            <a:latin typeface="Book Antiqua" panose="02040602050305030304" pitchFamily="18" charset="0"/>
          </a:endParaRPr>
        </a:p>
      </dgm:t>
    </dgm:pt>
    <dgm:pt modelId="{52543CBC-4B37-4681-897F-96614598EBF0}" type="parTrans" cxnId="{A775697D-EC3A-4184-9630-C25BF639596E}">
      <dgm:prSet/>
      <dgm:spPr/>
      <dgm:t>
        <a:bodyPr/>
        <a:lstStyle/>
        <a:p>
          <a:endParaRPr lang="en-VU"/>
        </a:p>
      </dgm:t>
    </dgm:pt>
    <dgm:pt modelId="{2CBD30AB-CAC6-4960-B4F3-900298D584DC}" type="sibTrans" cxnId="{A775697D-EC3A-4184-9630-C25BF639596E}">
      <dgm:prSet/>
      <dgm:spPr/>
      <dgm:t>
        <a:bodyPr/>
        <a:lstStyle/>
        <a:p>
          <a:endParaRPr lang="en-VU"/>
        </a:p>
      </dgm:t>
    </dgm:pt>
    <dgm:pt modelId="{18CC80A9-9C7F-4E06-83DD-E3DA5D92440E}">
      <dgm:prSet phldrT="[Text]" custT="1"/>
      <dgm:spPr/>
      <dgm:t>
        <a:bodyPr/>
        <a:lstStyle/>
        <a:p>
          <a:r>
            <a:rPr lang="en-US" sz="2000" b="1">
              <a:ln/>
              <a:latin typeface="Book Antiqua" panose="02040602050305030304" pitchFamily="18" charset="0"/>
            </a:rPr>
            <a:t>IC</a:t>
          </a:r>
          <a:r>
            <a:rPr lang="en-US" sz="2900" b="1">
              <a:ln/>
              <a:latin typeface="Book Antiqua" panose="02040602050305030304" pitchFamily="18" charset="0"/>
            </a:rPr>
            <a:t> </a:t>
          </a:r>
          <a:r>
            <a:rPr lang="en-US" sz="2000" b="1">
              <a:ln/>
              <a:latin typeface="Book Antiqua" panose="02040602050305030304" pitchFamily="18" charset="0"/>
            </a:rPr>
            <a:t>555</a:t>
          </a:r>
          <a:endParaRPr lang="en-VU" sz="2000" b="1" dirty="0">
            <a:ln/>
            <a:latin typeface="Book Antiqua" panose="02040602050305030304" pitchFamily="18" charset="0"/>
          </a:endParaRPr>
        </a:p>
      </dgm:t>
    </dgm:pt>
    <dgm:pt modelId="{64A7555D-B4B6-45C5-A6B1-A7D7ED47DB62}" type="parTrans" cxnId="{1723BDE2-EBE4-43CD-8A2E-B7268AE6D6AA}">
      <dgm:prSet/>
      <dgm:spPr/>
      <dgm:t>
        <a:bodyPr/>
        <a:lstStyle/>
        <a:p>
          <a:endParaRPr lang="en-VU"/>
        </a:p>
      </dgm:t>
    </dgm:pt>
    <dgm:pt modelId="{4157CB5A-0F27-4D79-AC82-EFFA1EFC3C8E}" type="sibTrans" cxnId="{1723BDE2-EBE4-43CD-8A2E-B7268AE6D6AA}">
      <dgm:prSet/>
      <dgm:spPr/>
      <dgm:t>
        <a:bodyPr/>
        <a:lstStyle/>
        <a:p>
          <a:endParaRPr lang="en-VU"/>
        </a:p>
      </dgm:t>
    </dgm:pt>
    <dgm:pt modelId="{474B645B-DD97-45C5-8772-3DC3C3C2ED02}">
      <dgm:prSet phldrT="[Text]" custT="1"/>
      <dgm:spPr/>
      <dgm:t>
        <a:bodyPr/>
        <a:lstStyle/>
        <a:p>
          <a:r>
            <a:rPr lang="en-US" sz="2000">
              <a:ln/>
              <a:latin typeface="Book Antiqua" panose="02040602050305030304" pitchFamily="18" charset="0"/>
            </a:rPr>
            <a:t>TRANSISTOR BC 547</a:t>
          </a:r>
          <a:endParaRPr lang="en-VU" sz="2000" dirty="0">
            <a:ln/>
            <a:latin typeface="Book Antiqua" panose="02040602050305030304" pitchFamily="18" charset="0"/>
          </a:endParaRPr>
        </a:p>
      </dgm:t>
    </dgm:pt>
    <dgm:pt modelId="{CA70A0BD-8A4B-4AB0-A1AD-1B943272D518}" type="parTrans" cxnId="{D8C767E9-DEDD-4067-A533-7E4CA0BCC4D5}">
      <dgm:prSet/>
      <dgm:spPr/>
      <dgm:t>
        <a:bodyPr/>
        <a:lstStyle/>
        <a:p>
          <a:endParaRPr lang="en-VU"/>
        </a:p>
      </dgm:t>
    </dgm:pt>
    <dgm:pt modelId="{90FD1AC7-4A9D-4A2F-A748-A01D7862D60F}" type="sibTrans" cxnId="{D8C767E9-DEDD-4067-A533-7E4CA0BCC4D5}">
      <dgm:prSet/>
      <dgm:spPr/>
      <dgm:t>
        <a:bodyPr/>
        <a:lstStyle/>
        <a:p>
          <a:endParaRPr lang="en-VU"/>
        </a:p>
      </dgm:t>
    </dgm:pt>
    <dgm:pt modelId="{B5E1D285-E083-494D-914C-B85184DDA527}">
      <dgm:prSet phldrT="[Text]" custT="1"/>
      <dgm:spPr/>
      <dgm:t>
        <a:bodyPr/>
        <a:lstStyle/>
        <a:p>
          <a:r>
            <a:rPr lang="en-US" sz="2000" b="1" dirty="0"/>
            <a:t>RELAY</a:t>
          </a:r>
          <a:r>
            <a:rPr lang="en-US" sz="3200" dirty="0"/>
            <a:t> </a:t>
          </a:r>
          <a:endParaRPr lang="en-VU" sz="3200" dirty="0"/>
        </a:p>
      </dgm:t>
    </dgm:pt>
    <dgm:pt modelId="{CDBD7FF4-D275-4BD3-B2E5-A998EC459DFF}" type="parTrans" cxnId="{34A8600C-D460-4A68-8606-41AE4AD6CAE4}">
      <dgm:prSet/>
      <dgm:spPr/>
      <dgm:t>
        <a:bodyPr/>
        <a:lstStyle/>
        <a:p>
          <a:endParaRPr lang="en-VU"/>
        </a:p>
      </dgm:t>
    </dgm:pt>
    <dgm:pt modelId="{8DFCDAE8-AF34-4122-88FC-2BC58071633A}" type="sibTrans" cxnId="{34A8600C-D460-4A68-8606-41AE4AD6CAE4}">
      <dgm:prSet/>
      <dgm:spPr/>
      <dgm:t>
        <a:bodyPr/>
        <a:lstStyle/>
        <a:p>
          <a:endParaRPr lang="en-VU"/>
        </a:p>
      </dgm:t>
    </dgm:pt>
    <dgm:pt modelId="{99D67C60-2E94-4393-B934-399F32C12124}">
      <dgm:prSet phldrT="[Text]" custT="1"/>
      <dgm:spPr/>
      <dgm:t>
        <a:bodyPr/>
        <a:lstStyle/>
        <a:p>
          <a:r>
            <a:rPr lang="en-US" sz="2000" b="1">
              <a:ln/>
              <a:latin typeface="Book Antiqua" panose="02040602050305030304" pitchFamily="18" charset="0"/>
            </a:rPr>
            <a:t>AC PUMP</a:t>
          </a:r>
          <a:endParaRPr lang="en-US" sz="2000" b="1" dirty="0">
            <a:ln/>
            <a:latin typeface="Book Antiqua" panose="02040602050305030304" pitchFamily="18" charset="0"/>
          </a:endParaRPr>
        </a:p>
      </dgm:t>
    </dgm:pt>
    <dgm:pt modelId="{D257BAC3-DF30-49E3-B7CD-724A846A8ECC}" type="parTrans" cxnId="{15AD5495-1319-416D-AFCE-1DBEB08734AA}">
      <dgm:prSet/>
      <dgm:spPr/>
      <dgm:t>
        <a:bodyPr/>
        <a:lstStyle/>
        <a:p>
          <a:endParaRPr lang="en-VU"/>
        </a:p>
      </dgm:t>
    </dgm:pt>
    <dgm:pt modelId="{8843C1C1-455F-4939-9A98-22421F00D02B}" type="sibTrans" cxnId="{15AD5495-1319-416D-AFCE-1DBEB08734AA}">
      <dgm:prSet/>
      <dgm:spPr/>
      <dgm:t>
        <a:bodyPr/>
        <a:lstStyle/>
        <a:p>
          <a:endParaRPr lang="en-VU"/>
        </a:p>
      </dgm:t>
    </dgm:pt>
    <dgm:pt modelId="{D2103D69-1414-456E-BDE8-F3B6731CE7AF}">
      <dgm:prSet phldrT="[Text]" custT="1"/>
      <dgm:spPr/>
      <dgm:t>
        <a:bodyPr/>
        <a:lstStyle/>
        <a:p>
          <a:r>
            <a:rPr lang="en-US" sz="2000" b="1">
              <a:ln/>
              <a:latin typeface="Book Antiqua" panose="02040602050305030304" pitchFamily="18" charset="0"/>
            </a:rPr>
            <a:t>WATER TANK</a:t>
          </a:r>
          <a:endParaRPr lang="en-US" sz="2000" b="1" dirty="0">
            <a:ln/>
            <a:latin typeface="Book Antiqua" panose="02040602050305030304" pitchFamily="18" charset="0"/>
          </a:endParaRPr>
        </a:p>
      </dgm:t>
    </dgm:pt>
    <dgm:pt modelId="{20120CDB-1269-4097-9668-4F43EF62E356}" type="parTrans" cxnId="{38AE3157-C8BB-4D9E-A821-A2DA89F03361}">
      <dgm:prSet/>
      <dgm:spPr/>
      <dgm:t>
        <a:bodyPr/>
        <a:lstStyle/>
        <a:p>
          <a:endParaRPr lang="en-VU"/>
        </a:p>
      </dgm:t>
    </dgm:pt>
    <dgm:pt modelId="{741B1339-8AC0-45CA-BE9C-BF01DD5A9B57}" type="sibTrans" cxnId="{38AE3157-C8BB-4D9E-A821-A2DA89F03361}">
      <dgm:prSet/>
      <dgm:spPr/>
      <dgm:t>
        <a:bodyPr/>
        <a:lstStyle/>
        <a:p>
          <a:endParaRPr lang="en-VU"/>
        </a:p>
      </dgm:t>
    </dgm:pt>
    <dgm:pt modelId="{2BC46AA4-9224-4E49-8AE8-9AC8D0FCA073}" type="pres">
      <dgm:prSet presAssocID="{847B8A3F-F017-41E2-A455-D8878C57F21F}" presName="Name0" presStyleCnt="0">
        <dgm:presLayoutVars>
          <dgm:dir/>
          <dgm:resizeHandles val="exact"/>
        </dgm:presLayoutVars>
      </dgm:prSet>
      <dgm:spPr/>
    </dgm:pt>
    <dgm:pt modelId="{46B903B7-2B4C-48DE-A7F8-7D1D10396A3C}" type="pres">
      <dgm:prSet presAssocID="{F1EFEBEC-C75C-4C7A-A8E6-9697F080B89B}" presName="node" presStyleLbl="node1" presStyleIdx="0" presStyleCnt="7">
        <dgm:presLayoutVars>
          <dgm:bulletEnabled val="1"/>
        </dgm:presLayoutVars>
      </dgm:prSet>
      <dgm:spPr/>
    </dgm:pt>
    <dgm:pt modelId="{326C715A-3914-4903-B322-2C3F4A88DE1C}" type="pres">
      <dgm:prSet presAssocID="{8A1D8D87-038A-4082-9248-14623ECF36A6}" presName="sibTrans" presStyleLbl="sibTrans1D1" presStyleIdx="0" presStyleCnt="6"/>
      <dgm:spPr/>
    </dgm:pt>
    <dgm:pt modelId="{A05FDEE8-6928-47D0-8FE9-5B32AF6C1FC3}" type="pres">
      <dgm:prSet presAssocID="{8A1D8D87-038A-4082-9248-14623ECF36A6}" presName="connectorText" presStyleLbl="sibTrans1D1" presStyleIdx="0" presStyleCnt="6"/>
      <dgm:spPr/>
    </dgm:pt>
    <dgm:pt modelId="{510767D7-D512-46E4-8CEB-D6A14C1032F6}" type="pres">
      <dgm:prSet presAssocID="{091DD310-2BDB-475D-A185-67E3C2CF20CE}" presName="node" presStyleLbl="node1" presStyleIdx="1" presStyleCnt="7">
        <dgm:presLayoutVars>
          <dgm:bulletEnabled val="1"/>
        </dgm:presLayoutVars>
      </dgm:prSet>
      <dgm:spPr/>
    </dgm:pt>
    <dgm:pt modelId="{1999DECC-B0E9-4F5E-8309-6373779AE7A1}" type="pres">
      <dgm:prSet presAssocID="{2CBD30AB-CAC6-4960-B4F3-900298D584DC}" presName="sibTrans" presStyleLbl="sibTrans1D1" presStyleIdx="1" presStyleCnt="6"/>
      <dgm:spPr/>
    </dgm:pt>
    <dgm:pt modelId="{86F3D819-09BC-4091-B133-91D2C9668156}" type="pres">
      <dgm:prSet presAssocID="{2CBD30AB-CAC6-4960-B4F3-900298D584DC}" presName="connectorText" presStyleLbl="sibTrans1D1" presStyleIdx="1" presStyleCnt="6"/>
      <dgm:spPr/>
    </dgm:pt>
    <dgm:pt modelId="{7DA4C7E5-BF90-45DB-9BB7-EDE50689DA6E}" type="pres">
      <dgm:prSet presAssocID="{18CC80A9-9C7F-4E06-83DD-E3DA5D92440E}" presName="node" presStyleLbl="node1" presStyleIdx="2" presStyleCnt="7">
        <dgm:presLayoutVars>
          <dgm:bulletEnabled val="1"/>
        </dgm:presLayoutVars>
      </dgm:prSet>
      <dgm:spPr/>
    </dgm:pt>
    <dgm:pt modelId="{38AEE1B1-32A3-4595-A371-642D33FBEF59}" type="pres">
      <dgm:prSet presAssocID="{4157CB5A-0F27-4D79-AC82-EFFA1EFC3C8E}" presName="sibTrans" presStyleLbl="sibTrans1D1" presStyleIdx="2" presStyleCnt="6"/>
      <dgm:spPr/>
    </dgm:pt>
    <dgm:pt modelId="{95372B1A-CD39-45DA-BA55-F058B0F698D3}" type="pres">
      <dgm:prSet presAssocID="{4157CB5A-0F27-4D79-AC82-EFFA1EFC3C8E}" presName="connectorText" presStyleLbl="sibTrans1D1" presStyleIdx="2" presStyleCnt="6"/>
      <dgm:spPr/>
    </dgm:pt>
    <dgm:pt modelId="{66453650-2105-4A4A-B62D-D86845972924}" type="pres">
      <dgm:prSet presAssocID="{474B645B-DD97-45C5-8772-3DC3C3C2ED02}" presName="node" presStyleLbl="node1" presStyleIdx="3" presStyleCnt="7">
        <dgm:presLayoutVars>
          <dgm:bulletEnabled val="1"/>
        </dgm:presLayoutVars>
      </dgm:prSet>
      <dgm:spPr/>
    </dgm:pt>
    <dgm:pt modelId="{7ECFC009-2465-480A-BC93-7D9A4584C0D7}" type="pres">
      <dgm:prSet presAssocID="{90FD1AC7-4A9D-4A2F-A748-A01D7862D60F}" presName="sibTrans" presStyleLbl="sibTrans1D1" presStyleIdx="3" presStyleCnt="6"/>
      <dgm:spPr/>
    </dgm:pt>
    <dgm:pt modelId="{3546A73A-46AC-4B12-8C29-5DB7644A1F67}" type="pres">
      <dgm:prSet presAssocID="{90FD1AC7-4A9D-4A2F-A748-A01D7862D60F}" presName="connectorText" presStyleLbl="sibTrans1D1" presStyleIdx="3" presStyleCnt="6"/>
      <dgm:spPr/>
    </dgm:pt>
    <dgm:pt modelId="{869B3BEF-68F0-4939-8DEF-5236C59D73A9}" type="pres">
      <dgm:prSet presAssocID="{B5E1D285-E083-494D-914C-B85184DDA527}" presName="node" presStyleLbl="node1" presStyleIdx="4" presStyleCnt="7">
        <dgm:presLayoutVars>
          <dgm:bulletEnabled val="1"/>
        </dgm:presLayoutVars>
      </dgm:prSet>
      <dgm:spPr/>
    </dgm:pt>
    <dgm:pt modelId="{10F7230C-CD8A-409C-B3B4-233E7704F296}" type="pres">
      <dgm:prSet presAssocID="{8DFCDAE8-AF34-4122-88FC-2BC58071633A}" presName="sibTrans" presStyleLbl="sibTrans1D1" presStyleIdx="4" presStyleCnt="6"/>
      <dgm:spPr/>
    </dgm:pt>
    <dgm:pt modelId="{4AD88A16-9F6F-4A2C-B3EE-8128E5FBE146}" type="pres">
      <dgm:prSet presAssocID="{8DFCDAE8-AF34-4122-88FC-2BC58071633A}" presName="connectorText" presStyleLbl="sibTrans1D1" presStyleIdx="4" presStyleCnt="6"/>
      <dgm:spPr/>
    </dgm:pt>
    <dgm:pt modelId="{57584B56-213B-45A9-A660-27A28D7F3B54}" type="pres">
      <dgm:prSet presAssocID="{99D67C60-2E94-4393-B934-399F32C12124}" presName="node" presStyleLbl="node1" presStyleIdx="5" presStyleCnt="7">
        <dgm:presLayoutVars>
          <dgm:bulletEnabled val="1"/>
        </dgm:presLayoutVars>
      </dgm:prSet>
      <dgm:spPr/>
    </dgm:pt>
    <dgm:pt modelId="{746703F2-E67F-429B-8EE3-AB0224D6541E}" type="pres">
      <dgm:prSet presAssocID="{8843C1C1-455F-4939-9A98-22421F00D02B}" presName="sibTrans" presStyleLbl="sibTrans1D1" presStyleIdx="5" presStyleCnt="6"/>
      <dgm:spPr/>
    </dgm:pt>
    <dgm:pt modelId="{F8820478-14F4-4086-AE33-EB3C812CABD8}" type="pres">
      <dgm:prSet presAssocID="{8843C1C1-455F-4939-9A98-22421F00D02B}" presName="connectorText" presStyleLbl="sibTrans1D1" presStyleIdx="5" presStyleCnt="6"/>
      <dgm:spPr/>
    </dgm:pt>
    <dgm:pt modelId="{FC6BFB47-031B-46C3-B817-0467AAEB11D2}" type="pres">
      <dgm:prSet presAssocID="{D2103D69-1414-456E-BDE8-F3B6731CE7AF}" presName="node" presStyleLbl="node1" presStyleIdx="6" presStyleCnt="7">
        <dgm:presLayoutVars>
          <dgm:bulletEnabled val="1"/>
        </dgm:presLayoutVars>
      </dgm:prSet>
      <dgm:spPr/>
    </dgm:pt>
  </dgm:ptLst>
  <dgm:cxnLst>
    <dgm:cxn modelId="{AA188401-BBA7-4FC4-B534-E4126028F149}" type="presOf" srcId="{B5E1D285-E083-494D-914C-B85184DDA527}" destId="{869B3BEF-68F0-4939-8DEF-5236C59D73A9}" srcOrd="0" destOrd="0" presId="urn:microsoft.com/office/officeart/2005/8/layout/bProcess3"/>
    <dgm:cxn modelId="{EA73E408-D6B6-44DC-892C-640B17848009}" type="presOf" srcId="{474B645B-DD97-45C5-8772-3DC3C3C2ED02}" destId="{66453650-2105-4A4A-B62D-D86845972924}" srcOrd="0" destOrd="0" presId="urn:microsoft.com/office/officeart/2005/8/layout/bProcess3"/>
    <dgm:cxn modelId="{EF28030C-6A90-4422-89B4-75D31192EFAC}" type="presOf" srcId="{847B8A3F-F017-41E2-A455-D8878C57F21F}" destId="{2BC46AA4-9224-4E49-8AE8-9AC8D0FCA073}" srcOrd="0" destOrd="0" presId="urn:microsoft.com/office/officeart/2005/8/layout/bProcess3"/>
    <dgm:cxn modelId="{34A8600C-D460-4A68-8606-41AE4AD6CAE4}" srcId="{847B8A3F-F017-41E2-A455-D8878C57F21F}" destId="{B5E1D285-E083-494D-914C-B85184DDA527}" srcOrd="4" destOrd="0" parTransId="{CDBD7FF4-D275-4BD3-B2E5-A998EC459DFF}" sibTransId="{8DFCDAE8-AF34-4122-88FC-2BC58071633A}"/>
    <dgm:cxn modelId="{52DDC510-94BC-4825-B0B5-D0B9D746B184}" type="presOf" srcId="{8DFCDAE8-AF34-4122-88FC-2BC58071633A}" destId="{10F7230C-CD8A-409C-B3B4-233E7704F296}" srcOrd="0" destOrd="0" presId="urn:microsoft.com/office/officeart/2005/8/layout/bProcess3"/>
    <dgm:cxn modelId="{BAF8F920-5C6E-434C-A3D5-EEF4A12862EC}" type="presOf" srcId="{8A1D8D87-038A-4082-9248-14623ECF36A6}" destId="{A05FDEE8-6928-47D0-8FE9-5B32AF6C1FC3}" srcOrd="1" destOrd="0" presId="urn:microsoft.com/office/officeart/2005/8/layout/bProcess3"/>
    <dgm:cxn modelId="{6EECEC23-7F0D-4267-8814-021CFD97BD49}" srcId="{847B8A3F-F017-41E2-A455-D8878C57F21F}" destId="{F1EFEBEC-C75C-4C7A-A8E6-9697F080B89B}" srcOrd="0" destOrd="0" parTransId="{B2AB512F-1C16-48CA-908D-D9709ACB8D42}" sibTransId="{8A1D8D87-038A-4082-9248-14623ECF36A6}"/>
    <dgm:cxn modelId="{62113639-0E8E-4D26-B0A3-52140561C4DB}" type="presOf" srcId="{091DD310-2BDB-475D-A185-67E3C2CF20CE}" destId="{510767D7-D512-46E4-8CEB-D6A14C1032F6}" srcOrd="0" destOrd="0" presId="urn:microsoft.com/office/officeart/2005/8/layout/bProcess3"/>
    <dgm:cxn modelId="{06260877-94D7-4824-80D7-7FB69664FE0F}" type="presOf" srcId="{8843C1C1-455F-4939-9A98-22421F00D02B}" destId="{746703F2-E67F-429B-8EE3-AB0224D6541E}" srcOrd="0" destOrd="0" presId="urn:microsoft.com/office/officeart/2005/8/layout/bProcess3"/>
    <dgm:cxn modelId="{38AE3157-C8BB-4D9E-A821-A2DA89F03361}" srcId="{847B8A3F-F017-41E2-A455-D8878C57F21F}" destId="{D2103D69-1414-456E-BDE8-F3B6731CE7AF}" srcOrd="6" destOrd="0" parTransId="{20120CDB-1269-4097-9668-4F43EF62E356}" sibTransId="{741B1339-8AC0-45CA-BE9C-BF01DD5A9B57}"/>
    <dgm:cxn modelId="{A775697D-EC3A-4184-9630-C25BF639596E}" srcId="{847B8A3F-F017-41E2-A455-D8878C57F21F}" destId="{091DD310-2BDB-475D-A185-67E3C2CF20CE}" srcOrd="1" destOrd="0" parTransId="{52543CBC-4B37-4681-897F-96614598EBF0}" sibTransId="{2CBD30AB-CAC6-4960-B4F3-900298D584DC}"/>
    <dgm:cxn modelId="{D6D7D385-D874-40C5-88CD-39EF09B58DFA}" type="presOf" srcId="{90FD1AC7-4A9D-4A2F-A748-A01D7862D60F}" destId="{3546A73A-46AC-4B12-8C29-5DB7644A1F67}" srcOrd="1" destOrd="0" presId="urn:microsoft.com/office/officeart/2005/8/layout/bProcess3"/>
    <dgm:cxn modelId="{15AD5495-1319-416D-AFCE-1DBEB08734AA}" srcId="{847B8A3F-F017-41E2-A455-D8878C57F21F}" destId="{99D67C60-2E94-4393-B934-399F32C12124}" srcOrd="5" destOrd="0" parTransId="{D257BAC3-DF30-49E3-B7CD-724A846A8ECC}" sibTransId="{8843C1C1-455F-4939-9A98-22421F00D02B}"/>
    <dgm:cxn modelId="{B2BAA796-EB6D-4D75-BCE0-A68BB5F5C73A}" type="presOf" srcId="{90FD1AC7-4A9D-4A2F-A748-A01D7862D60F}" destId="{7ECFC009-2465-480A-BC93-7D9A4584C0D7}" srcOrd="0" destOrd="0" presId="urn:microsoft.com/office/officeart/2005/8/layout/bProcess3"/>
    <dgm:cxn modelId="{BD483E99-AF5C-432B-91B6-5FEC65516997}" type="presOf" srcId="{F1EFEBEC-C75C-4C7A-A8E6-9697F080B89B}" destId="{46B903B7-2B4C-48DE-A7F8-7D1D10396A3C}" srcOrd="0" destOrd="0" presId="urn:microsoft.com/office/officeart/2005/8/layout/bProcess3"/>
    <dgm:cxn modelId="{27A8D2A0-DAF0-46B4-9200-DE8CEFCA7BAB}" type="presOf" srcId="{4157CB5A-0F27-4D79-AC82-EFFA1EFC3C8E}" destId="{38AEE1B1-32A3-4595-A371-642D33FBEF59}" srcOrd="0" destOrd="0" presId="urn:microsoft.com/office/officeart/2005/8/layout/bProcess3"/>
    <dgm:cxn modelId="{BB14B6B2-5527-4917-8E74-58CE562738DF}" type="presOf" srcId="{8A1D8D87-038A-4082-9248-14623ECF36A6}" destId="{326C715A-3914-4903-B322-2C3F4A88DE1C}" srcOrd="0" destOrd="0" presId="urn:microsoft.com/office/officeart/2005/8/layout/bProcess3"/>
    <dgm:cxn modelId="{FB7246B9-793F-4AB0-84E7-417FBB93DAE9}" type="presOf" srcId="{2CBD30AB-CAC6-4960-B4F3-900298D584DC}" destId="{86F3D819-09BC-4091-B133-91D2C9668156}" srcOrd="1" destOrd="0" presId="urn:microsoft.com/office/officeart/2005/8/layout/bProcess3"/>
    <dgm:cxn modelId="{F4BEABBB-89B6-478F-9C22-94FF9ACEBEEB}" type="presOf" srcId="{18CC80A9-9C7F-4E06-83DD-E3DA5D92440E}" destId="{7DA4C7E5-BF90-45DB-9BB7-EDE50689DA6E}" srcOrd="0" destOrd="0" presId="urn:microsoft.com/office/officeart/2005/8/layout/bProcess3"/>
    <dgm:cxn modelId="{AA9CD8BB-F8D2-4596-A85D-99B69CF9F482}" type="presOf" srcId="{8843C1C1-455F-4939-9A98-22421F00D02B}" destId="{F8820478-14F4-4086-AE33-EB3C812CABD8}" srcOrd="1" destOrd="0" presId="urn:microsoft.com/office/officeart/2005/8/layout/bProcess3"/>
    <dgm:cxn modelId="{D3521BC1-7B11-4680-AE48-C173E0FE4AE7}" type="presOf" srcId="{D2103D69-1414-456E-BDE8-F3B6731CE7AF}" destId="{FC6BFB47-031B-46C3-B817-0467AAEB11D2}" srcOrd="0" destOrd="0" presId="urn:microsoft.com/office/officeart/2005/8/layout/bProcess3"/>
    <dgm:cxn modelId="{1723BDE2-EBE4-43CD-8A2E-B7268AE6D6AA}" srcId="{847B8A3F-F017-41E2-A455-D8878C57F21F}" destId="{18CC80A9-9C7F-4E06-83DD-E3DA5D92440E}" srcOrd="2" destOrd="0" parTransId="{64A7555D-B4B6-45C5-A6B1-A7D7ED47DB62}" sibTransId="{4157CB5A-0F27-4D79-AC82-EFFA1EFC3C8E}"/>
    <dgm:cxn modelId="{FEEA16E7-024B-4592-8260-5BAA03CD0D1D}" type="presOf" srcId="{99D67C60-2E94-4393-B934-399F32C12124}" destId="{57584B56-213B-45A9-A660-27A28D7F3B54}" srcOrd="0" destOrd="0" presId="urn:microsoft.com/office/officeart/2005/8/layout/bProcess3"/>
    <dgm:cxn modelId="{D8C767E9-DEDD-4067-A533-7E4CA0BCC4D5}" srcId="{847B8A3F-F017-41E2-A455-D8878C57F21F}" destId="{474B645B-DD97-45C5-8772-3DC3C3C2ED02}" srcOrd="3" destOrd="0" parTransId="{CA70A0BD-8A4B-4AB0-A1AD-1B943272D518}" sibTransId="{90FD1AC7-4A9D-4A2F-A748-A01D7862D60F}"/>
    <dgm:cxn modelId="{CEF9B0EA-A460-48D2-A8D9-FD72A87B9BE6}" type="presOf" srcId="{2CBD30AB-CAC6-4960-B4F3-900298D584DC}" destId="{1999DECC-B0E9-4F5E-8309-6373779AE7A1}" srcOrd="0" destOrd="0" presId="urn:microsoft.com/office/officeart/2005/8/layout/bProcess3"/>
    <dgm:cxn modelId="{FF5C65F3-0312-4BAC-B9F0-018782882F20}" type="presOf" srcId="{4157CB5A-0F27-4D79-AC82-EFFA1EFC3C8E}" destId="{95372B1A-CD39-45DA-BA55-F058B0F698D3}" srcOrd="1" destOrd="0" presId="urn:microsoft.com/office/officeart/2005/8/layout/bProcess3"/>
    <dgm:cxn modelId="{5CD306FE-A49E-4362-8E56-3BD998B2E4ED}" type="presOf" srcId="{8DFCDAE8-AF34-4122-88FC-2BC58071633A}" destId="{4AD88A16-9F6F-4A2C-B3EE-8128E5FBE146}" srcOrd="1" destOrd="0" presId="urn:microsoft.com/office/officeart/2005/8/layout/bProcess3"/>
    <dgm:cxn modelId="{E8317420-14B7-4ECA-908B-D2757D2936FF}" type="presParOf" srcId="{2BC46AA4-9224-4E49-8AE8-9AC8D0FCA073}" destId="{46B903B7-2B4C-48DE-A7F8-7D1D10396A3C}" srcOrd="0" destOrd="0" presId="urn:microsoft.com/office/officeart/2005/8/layout/bProcess3"/>
    <dgm:cxn modelId="{41515D01-8501-4C46-81CE-AC5A8863CBB6}" type="presParOf" srcId="{2BC46AA4-9224-4E49-8AE8-9AC8D0FCA073}" destId="{326C715A-3914-4903-B322-2C3F4A88DE1C}" srcOrd="1" destOrd="0" presId="urn:microsoft.com/office/officeart/2005/8/layout/bProcess3"/>
    <dgm:cxn modelId="{682829DC-823D-42BA-AD9C-9E140A92595A}" type="presParOf" srcId="{326C715A-3914-4903-B322-2C3F4A88DE1C}" destId="{A05FDEE8-6928-47D0-8FE9-5B32AF6C1FC3}" srcOrd="0" destOrd="0" presId="urn:microsoft.com/office/officeart/2005/8/layout/bProcess3"/>
    <dgm:cxn modelId="{994ABBDC-237A-4FC4-8264-3E9A6A64CA79}" type="presParOf" srcId="{2BC46AA4-9224-4E49-8AE8-9AC8D0FCA073}" destId="{510767D7-D512-46E4-8CEB-D6A14C1032F6}" srcOrd="2" destOrd="0" presId="urn:microsoft.com/office/officeart/2005/8/layout/bProcess3"/>
    <dgm:cxn modelId="{CD1107D5-3AE5-4242-82FF-04A7D21C8492}" type="presParOf" srcId="{2BC46AA4-9224-4E49-8AE8-9AC8D0FCA073}" destId="{1999DECC-B0E9-4F5E-8309-6373779AE7A1}" srcOrd="3" destOrd="0" presId="urn:microsoft.com/office/officeart/2005/8/layout/bProcess3"/>
    <dgm:cxn modelId="{ED30026B-4B1E-4368-AC20-5707D5F842EC}" type="presParOf" srcId="{1999DECC-B0E9-4F5E-8309-6373779AE7A1}" destId="{86F3D819-09BC-4091-B133-91D2C9668156}" srcOrd="0" destOrd="0" presId="urn:microsoft.com/office/officeart/2005/8/layout/bProcess3"/>
    <dgm:cxn modelId="{40949EC5-809D-4D1D-82B6-47775D90271D}" type="presParOf" srcId="{2BC46AA4-9224-4E49-8AE8-9AC8D0FCA073}" destId="{7DA4C7E5-BF90-45DB-9BB7-EDE50689DA6E}" srcOrd="4" destOrd="0" presId="urn:microsoft.com/office/officeart/2005/8/layout/bProcess3"/>
    <dgm:cxn modelId="{79A927C1-D792-49C2-A90A-5E06F8842BE1}" type="presParOf" srcId="{2BC46AA4-9224-4E49-8AE8-9AC8D0FCA073}" destId="{38AEE1B1-32A3-4595-A371-642D33FBEF59}" srcOrd="5" destOrd="0" presId="urn:microsoft.com/office/officeart/2005/8/layout/bProcess3"/>
    <dgm:cxn modelId="{2009763B-334F-40AD-BF79-98233CF30F87}" type="presParOf" srcId="{38AEE1B1-32A3-4595-A371-642D33FBEF59}" destId="{95372B1A-CD39-45DA-BA55-F058B0F698D3}" srcOrd="0" destOrd="0" presId="urn:microsoft.com/office/officeart/2005/8/layout/bProcess3"/>
    <dgm:cxn modelId="{0703BA31-6F1F-494E-A3C2-F033DF6119C4}" type="presParOf" srcId="{2BC46AA4-9224-4E49-8AE8-9AC8D0FCA073}" destId="{66453650-2105-4A4A-B62D-D86845972924}" srcOrd="6" destOrd="0" presId="urn:microsoft.com/office/officeart/2005/8/layout/bProcess3"/>
    <dgm:cxn modelId="{BF19B839-8D5D-4765-8B90-8AA015A83886}" type="presParOf" srcId="{2BC46AA4-9224-4E49-8AE8-9AC8D0FCA073}" destId="{7ECFC009-2465-480A-BC93-7D9A4584C0D7}" srcOrd="7" destOrd="0" presId="urn:microsoft.com/office/officeart/2005/8/layout/bProcess3"/>
    <dgm:cxn modelId="{EC8A1491-5D7A-4C3D-9689-F2D51A39A66A}" type="presParOf" srcId="{7ECFC009-2465-480A-BC93-7D9A4584C0D7}" destId="{3546A73A-46AC-4B12-8C29-5DB7644A1F67}" srcOrd="0" destOrd="0" presId="urn:microsoft.com/office/officeart/2005/8/layout/bProcess3"/>
    <dgm:cxn modelId="{B8190F8E-BC52-4D18-8004-A20E91D596B6}" type="presParOf" srcId="{2BC46AA4-9224-4E49-8AE8-9AC8D0FCA073}" destId="{869B3BEF-68F0-4939-8DEF-5236C59D73A9}" srcOrd="8" destOrd="0" presId="urn:microsoft.com/office/officeart/2005/8/layout/bProcess3"/>
    <dgm:cxn modelId="{8BB7F797-F13D-49ED-9914-2FE31BBA7223}" type="presParOf" srcId="{2BC46AA4-9224-4E49-8AE8-9AC8D0FCA073}" destId="{10F7230C-CD8A-409C-B3B4-233E7704F296}" srcOrd="9" destOrd="0" presId="urn:microsoft.com/office/officeart/2005/8/layout/bProcess3"/>
    <dgm:cxn modelId="{21377707-AF65-4D85-9354-DCC7B691ADE7}" type="presParOf" srcId="{10F7230C-CD8A-409C-B3B4-233E7704F296}" destId="{4AD88A16-9F6F-4A2C-B3EE-8128E5FBE146}" srcOrd="0" destOrd="0" presId="urn:microsoft.com/office/officeart/2005/8/layout/bProcess3"/>
    <dgm:cxn modelId="{6B8E5C01-D76C-4738-AB8F-2937F5975506}" type="presParOf" srcId="{2BC46AA4-9224-4E49-8AE8-9AC8D0FCA073}" destId="{57584B56-213B-45A9-A660-27A28D7F3B54}" srcOrd="10" destOrd="0" presId="urn:microsoft.com/office/officeart/2005/8/layout/bProcess3"/>
    <dgm:cxn modelId="{3746CDBF-E27C-4A41-8685-65C79576C090}" type="presParOf" srcId="{2BC46AA4-9224-4E49-8AE8-9AC8D0FCA073}" destId="{746703F2-E67F-429B-8EE3-AB0224D6541E}" srcOrd="11" destOrd="0" presId="urn:microsoft.com/office/officeart/2005/8/layout/bProcess3"/>
    <dgm:cxn modelId="{A9E2487B-3675-4D81-B8E1-F473A911B661}" type="presParOf" srcId="{746703F2-E67F-429B-8EE3-AB0224D6541E}" destId="{F8820478-14F4-4086-AE33-EB3C812CABD8}" srcOrd="0" destOrd="0" presId="urn:microsoft.com/office/officeart/2005/8/layout/bProcess3"/>
    <dgm:cxn modelId="{B472108F-DD6A-441E-B39C-40F421B57721}" type="presParOf" srcId="{2BC46AA4-9224-4E49-8AE8-9AC8D0FCA073}" destId="{FC6BFB47-031B-46C3-B817-0467AAEB11D2}" srcOrd="12" destOrd="0" presId="urn:microsoft.com/office/officeart/2005/8/layout/bProcess3"/>
  </dgm:cxnLst>
  <dgm:bg>
    <a:noFill/>
  </dgm:bg>
  <dgm:whole>
    <a:ln cap="flat" cmpd="sng">
      <a:solidFill>
        <a:schemeClr val="accent6">
          <a:shade val="80000"/>
          <a:hueOff val="0"/>
          <a:satOff val="0"/>
          <a:lumOff val="0"/>
          <a:alpha val="99000"/>
        </a:schemeClr>
      </a:solidFill>
      <a:prstDash val="lgDash"/>
      <a:round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6C715A-3914-4903-B322-2C3F4A88DE1C}">
      <dsp:nvSpPr>
        <dsp:cNvPr id="0" name=""/>
        <dsp:cNvSpPr/>
      </dsp:nvSpPr>
      <dsp:spPr>
        <a:xfrm>
          <a:off x="2356334" y="643525"/>
          <a:ext cx="49693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6938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VU" sz="500" kern="1200"/>
        </a:p>
      </dsp:txBody>
      <dsp:txXfrm>
        <a:off x="2591615" y="686607"/>
        <a:ext cx="26376" cy="5275"/>
      </dsp:txXfrm>
    </dsp:sp>
    <dsp:sp modelId="{46B903B7-2B4C-48DE-A7F8-7D1D10396A3C}">
      <dsp:nvSpPr>
        <dsp:cNvPr id="0" name=""/>
        <dsp:cNvSpPr/>
      </dsp:nvSpPr>
      <dsp:spPr>
        <a:xfrm>
          <a:off x="64490" y="1152"/>
          <a:ext cx="2293644" cy="13761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n/>
              <a:latin typeface="Book Antiqua" panose="02040602050305030304" pitchFamily="18" charset="0"/>
            </a:rPr>
            <a:t>POWER SUPPLY</a:t>
          </a:r>
          <a:endParaRPr lang="en-VU" sz="2000" b="1" kern="1200" dirty="0">
            <a:ln/>
            <a:latin typeface="Book Antiqua" panose="02040602050305030304" pitchFamily="18" charset="0"/>
          </a:endParaRPr>
        </a:p>
      </dsp:txBody>
      <dsp:txXfrm>
        <a:off x="64490" y="1152"/>
        <a:ext cx="2293644" cy="1376186"/>
      </dsp:txXfrm>
    </dsp:sp>
    <dsp:sp modelId="{1999DECC-B0E9-4F5E-8309-6373779AE7A1}">
      <dsp:nvSpPr>
        <dsp:cNvPr id="0" name=""/>
        <dsp:cNvSpPr/>
      </dsp:nvSpPr>
      <dsp:spPr>
        <a:xfrm>
          <a:off x="5177517" y="643525"/>
          <a:ext cx="49693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6938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VU" sz="500" kern="1200"/>
        </a:p>
      </dsp:txBody>
      <dsp:txXfrm>
        <a:off x="5412798" y="686607"/>
        <a:ext cx="26376" cy="5275"/>
      </dsp:txXfrm>
    </dsp:sp>
    <dsp:sp modelId="{510767D7-D512-46E4-8CEB-D6A14C1032F6}">
      <dsp:nvSpPr>
        <dsp:cNvPr id="0" name=""/>
        <dsp:cNvSpPr/>
      </dsp:nvSpPr>
      <dsp:spPr>
        <a:xfrm>
          <a:off x="2885673" y="1152"/>
          <a:ext cx="2293644" cy="13761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ln/>
              <a:latin typeface="Book Antiqua" panose="02040602050305030304" pitchFamily="18" charset="0"/>
            </a:rPr>
            <a:t>SENSING ELEMENT</a:t>
          </a:r>
          <a:endParaRPr lang="en-US" sz="2000" b="1" kern="1200" dirty="0">
            <a:ln/>
            <a:latin typeface="Book Antiqua" panose="02040602050305030304" pitchFamily="18" charset="0"/>
          </a:endParaRPr>
        </a:p>
      </dsp:txBody>
      <dsp:txXfrm>
        <a:off x="2885673" y="1152"/>
        <a:ext cx="2293644" cy="1376186"/>
      </dsp:txXfrm>
    </dsp:sp>
    <dsp:sp modelId="{38AEE1B1-32A3-4595-A371-642D33FBEF59}">
      <dsp:nvSpPr>
        <dsp:cNvPr id="0" name=""/>
        <dsp:cNvSpPr/>
      </dsp:nvSpPr>
      <dsp:spPr>
        <a:xfrm>
          <a:off x="7998699" y="643525"/>
          <a:ext cx="49693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6938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VU" sz="500" kern="1200"/>
        </a:p>
      </dsp:txBody>
      <dsp:txXfrm>
        <a:off x="8233980" y="686607"/>
        <a:ext cx="26376" cy="5275"/>
      </dsp:txXfrm>
    </dsp:sp>
    <dsp:sp modelId="{7DA4C7E5-BF90-45DB-9BB7-EDE50689DA6E}">
      <dsp:nvSpPr>
        <dsp:cNvPr id="0" name=""/>
        <dsp:cNvSpPr/>
      </dsp:nvSpPr>
      <dsp:spPr>
        <a:xfrm>
          <a:off x="5706855" y="1152"/>
          <a:ext cx="2293644" cy="13761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ln/>
              <a:latin typeface="Book Antiqua" panose="02040602050305030304" pitchFamily="18" charset="0"/>
            </a:rPr>
            <a:t>IC</a:t>
          </a:r>
          <a:r>
            <a:rPr lang="en-US" sz="2900" b="1" kern="1200">
              <a:ln/>
              <a:latin typeface="Book Antiqua" panose="02040602050305030304" pitchFamily="18" charset="0"/>
            </a:rPr>
            <a:t> </a:t>
          </a:r>
          <a:r>
            <a:rPr lang="en-US" sz="2000" b="1" kern="1200">
              <a:ln/>
              <a:latin typeface="Book Antiqua" panose="02040602050305030304" pitchFamily="18" charset="0"/>
            </a:rPr>
            <a:t>555</a:t>
          </a:r>
          <a:endParaRPr lang="en-VU" sz="2000" b="1" kern="1200" dirty="0">
            <a:ln/>
            <a:latin typeface="Book Antiqua" panose="02040602050305030304" pitchFamily="18" charset="0"/>
          </a:endParaRPr>
        </a:p>
      </dsp:txBody>
      <dsp:txXfrm>
        <a:off x="5706855" y="1152"/>
        <a:ext cx="2293644" cy="1376186"/>
      </dsp:txXfrm>
    </dsp:sp>
    <dsp:sp modelId="{7ECFC009-2465-480A-BC93-7D9A4584C0D7}">
      <dsp:nvSpPr>
        <dsp:cNvPr id="0" name=""/>
        <dsp:cNvSpPr/>
      </dsp:nvSpPr>
      <dsp:spPr>
        <a:xfrm>
          <a:off x="1211312" y="1375538"/>
          <a:ext cx="8463547" cy="496938"/>
        </a:xfrm>
        <a:custGeom>
          <a:avLst/>
          <a:gdLst/>
          <a:ahLst/>
          <a:cxnLst/>
          <a:rect l="0" t="0" r="0" b="0"/>
          <a:pathLst>
            <a:path>
              <a:moveTo>
                <a:pt x="8463547" y="0"/>
              </a:moveTo>
              <a:lnTo>
                <a:pt x="8463547" y="265569"/>
              </a:lnTo>
              <a:lnTo>
                <a:pt x="0" y="265569"/>
              </a:lnTo>
              <a:lnTo>
                <a:pt x="0" y="496938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VU" sz="500" kern="1200"/>
        </a:p>
      </dsp:txBody>
      <dsp:txXfrm>
        <a:off x="5231087" y="1621370"/>
        <a:ext cx="423998" cy="5275"/>
      </dsp:txXfrm>
    </dsp:sp>
    <dsp:sp modelId="{66453650-2105-4A4A-B62D-D86845972924}">
      <dsp:nvSpPr>
        <dsp:cNvPr id="0" name=""/>
        <dsp:cNvSpPr/>
      </dsp:nvSpPr>
      <dsp:spPr>
        <a:xfrm>
          <a:off x="8528038" y="1152"/>
          <a:ext cx="2293644" cy="13761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n/>
              <a:latin typeface="Book Antiqua" panose="02040602050305030304" pitchFamily="18" charset="0"/>
            </a:rPr>
            <a:t>TRANSISTOR BC 547</a:t>
          </a:r>
          <a:endParaRPr lang="en-VU" sz="2000" kern="1200" dirty="0">
            <a:ln/>
            <a:latin typeface="Book Antiqua" panose="02040602050305030304" pitchFamily="18" charset="0"/>
          </a:endParaRPr>
        </a:p>
      </dsp:txBody>
      <dsp:txXfrm>
        <a:off x="8528038" y="1152"/>
        <a:ext cx="2293644" cy="1376186"/>
      </dsp:txXfrm>
    </dsp:sp>
    <dsp:sp modelId="{10F7230C-CD8A-409C-B3B4-233E7704F296}">
      <dsp:nvSpPr>
        <dsp:cNvPr id="0" name=""/>
        <dsp:cNvSpPr/>
      </dsp:nvSpPr>
      <dsp:spPr>
        <a:xfrm>
          <a:off x="2356334" y="2547250"/>
          <a:ext cx="49693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6938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VU" sz="500" kern="1200"/>
        </a:p>
      </dsp:txBody>
      <dsp:txXfrm>
        <a:off x="2591615" y="2590332"/>
        <a:ext cx="26376" cy="5275"/>
      </dsp:txXfrm>
    </dsp:sp>
    <dsp:sp modelId="{869B3BEF-68F0-4939-8DEF-5236C59D73A9}">
      <dsp:nvSpPr>
        <dsp:cNvPr id="0" name=""/>
        <dsp:cNvSpPr/>
      </dsp:nvSpPr>
      <dsp:spPr>
        <a:xfrm>
          <a:off x="64490" y="1904877"/>
          <a:ext cx="2293644" cy="13761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RELAY</a:t>
          </a:r>
          <a:r>
            <a:rPr lang="en-US" sz="3200" kern="1200" dirty="0"/>
            <a:t> </a:t>
          </a:r>
          <a:endParaRPr lang="en-VU" sz="3200" kern="1200" dirty="0"/>
        </a:p>
      </dsp:txBody>
      <dsp:txXfrm>
        <a:off x="64490" y="1904877"/>
        <a:ext cx="2293644" cy="1376186"/>
      </dsp:txXfrm>
    </dsp:sp>
    <dsp:sp modelId="{746703F2-E67F-429B-8EE3-AB0224D6541E}">
      <dsp:nvSpPr>
        <dsp:cNvPr id="0" name=""/>
        <dsp:cNvSpPr/>
      </dsp:nvSpPr>
      <dsp:spPr>
        <a:xfrm>
          <a:off x="5177517" y="2547250"/>
          <a:ext cx="49693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6938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VU" sz="500" kern="1200"/>
        </a:p>
      </dsp:txBody>
      <dsp:txXfrm>
        <a:off x="5412798" y="2590332"/>
        <a:ext cx="26376" cy="5275"/>
      </dsp:txXfrm>
    </dsp:sp>
    <dsp:sp modelId="{57584B56-213B-45A9-A660-27A28D7F3B54}">
      <dsp:nvSpPr>
        <dsp:cNvPr id="0" name=""/>
        <dsp:cNvSpPr/>
      </dsp:nvSpPr>
      <dsp:spPr>
        <a:xfrm>
          <a:off x="2885673" y="1904877"/>
          <a:ext cx="2293644" cy="13761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ln/>
              <a:latin typeface="Book Antiqua" panose="02040602050305030304" pitchFamily="18" charset="0"/>
            </a:rPr>
            <a:t>AC PUMP</a:t>
          </a:r>
          <a:endParaRPr lang="en-US" sz="2000" b="1" kern="1200" dirty="0">
            <a:ln/>
            <a:latin typeface="Book Antiqua" panose="02040602050305030304" pitchFamily="18" charset="0"/>
          </a:endParaRPr>
        </a:p>
      </dsp:txBody>
      <dsp:txXfrm>
        <a:off x="2885673" y="1904877"/>
        <a:ext cx="2293644" cy="1376186"/>
      </dsp:txXfrm>
    </dsp:sp>
    <dsp:sp modelId="{FC6BFB47-031B-46C3-B817-0467AAEB11D2}">
      <dsp:nvSpPr>
        <dsp:cNvPr id="0" name=""/>
        <dsp:cNvSpPr/>
      </dsp:nvSpPr>
      <dsp:spPr>
        <a:xfrm>
          <a:off x="5706855" y="1904877"/>
          <a:ext cx="2293644" cy="13761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ln/>
              <a:latin typeface="Book Antiqua" panose="02040602050305030304" pitchFamily="18" charset="0"/>
            </a:rPr>
            <a:t>WATER TANK</a:t>
          </a:r>
          <a:endParaRPr lang="en-US" sz="2000" b="1" kern="1200" dirty="0">
            <a:ln/>
            <a:latin typeface="Book Antiqua" panose="02040602050305030304" pitchFamily="18" charset="0"/>
          </a:endParaRPr>
        </a:p>
      </dsp:txBody>
      <dsp:txXfrm>
        <a:off x="5706855" y="1904877"/>
        <a:ext cx="2293644" cy="13761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V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8124EC-490C-490D-9610-AE944D0C0E21}" type="datetimeFigureOut">
              <a:rPr lang="en-VU" smtClean="0"/>
              <a:t>09/21/2022</a:t>
            </a:fld>
            <a:endParaRPr lang="en-V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V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V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431ABC-FDA5-4826-B710-B6AF379E6085}" type="slidenum">
              <a:rPr lang="en-VU" smtClean="0"/>
              <a:t>‹#›</a:t>
            </a:fld>
            <a:endParaRPr lang="en-VU"/>
          </a:p>
        </p:txBody>
      </p:sp>
    </p:spTree>
    <p:extLst>
      <p:ext uri="{BB962C8B-B14F-4D97-AF65-F5344CB8AC3E}">
        <p14:creationId xmlns:p14="http://schemas.microsoft.com/office/powerpoint/2010/main" val="1347418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A0A09-6FA2-432A-878F-290AC51C728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330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9/21/2022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5184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9/21/2022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562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919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9/21/2022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1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9/21/2022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88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9/21/2022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943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9/21/2022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5856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9/21/2022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837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9/21/2022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1086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9/21/2022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353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9/21/2022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945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1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2">
              <a:lumMod val="40000"/>
              <a:lumOff val="60000"/>
            </a:schemeClr>
          </a:fgClr>
          <a:bgClr>
            <a:schemeClr val="accent4">
              <a:lumMod val="60000"/>
              <a:lumOff val="4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28957-5ACF-6C8B-4472-83D5919E6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6135" y="221381"/>
            <a:ext cx="11358295" cy="5120640"/>
          </a:xfrm>
        </p:spPr>
        <p:txBody>
          <a:bodyPr/>
          <a:lstStyle/>
          <a:p>
            <a:pPr algn="ctr"/>
            <a:br>
              <a:rPr lang="en-US" sz="66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sz="66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b="1" dirty="0">
                <a:solidFill>
                  <a:schemeClr val="tx1"/>
                </a:solidFill>
                <a:latin typeface="Lora" pitchFamily="2" charset="0"/>
              </a:rPr>
            </a:br>
            <a:br>
              <a:rPr lang="en-US" sz="6000" dirty="0">
                <a:solidFill>
                  <a:schemeClr val="tx1"/>
                </a:solidFill>
              </a:rPr>
            </a:br>
            <a:br>
              <a:rPr lang="en-US" sz="6000" dirty="0">
                <a:solidFill>
                  <a:schemeClr val="tx1"/>
                </a:solidFill>
              </a:rPr>
            </a:br>
            <a:br>
              <a:rPr lang="en-US" sz="6000" dirty="0">
                <a:solidFill>
                  <a:schemeClr val="tx1"/>
                </a:solidFill>
              </a:rPr>
            </a:br>
            <a:br>
              <a:rPr lang="en-US" sz="6000" dirty="0">
                <a:solidFill>
                  <a:schemeClr val="tx1"/>
                </a:solidFill>
              </a:rPr>
            </a:br>
            <a:br>
              <a:rPr lang="en-US" sz="6000" dirty="0">
                <a:solidFill>
                  <a:schemeClr val="tx1"/>
                </a:solidFill>
              </a:rPr>
            </a:br>
            <a:br>
              <a:rPr lang="en-US" sz="24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</a:br>
            <a:br>
              <a:rPr lang="en-US" sz="24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</a:br>
            <a:r>
              <a:rPr lang="en-US" sz="6000" b="1" i="0" u="none" strike="noStrike" dirty="0">
                <a:solidFill>
                  <a:schemeClr val="tx1"/>
                </a:solidFill>
                <a:effectLst/>
                <a:latin typeface="Lora" pitchFamily="2" charset="0"/>
              </a:rPr>
              <a:t> </a:t>
            </a:r>
            <a:br>
              <a:rPr lang="en-US" sz="6000" b="1" i="0" u="none" strike="noStrike" dirty="0">
                <a:solidFill>
                  <a:schemeClr val="tx1"/>
                </a:solidFill>
                <a:effectLst/>
                <a:latin typeface="Lora" pitchFamily="2" charset="0"/>
              </a:rPr>
            </a:br>
            <a:br>
              <a:rPr lang="en-US" sz="6000" b="1" i="0" u="none" strike="noStrike" dirty="0">
                <a:solidFill>
                  <a:schemeClr val="tx1"/>
                </a:solidFill>
                <a:effectLst/>
                <a:latin typeface="Lora" pitchFamily="2" charset="0"/>
              </a:rPr>
            </a:br>
            <a:br>
              <a:rPr lang="en-US" sz="6000" b="1" i="0" u="none" strike="noStrike" dirty="0">
                <a:solidFill>
                  <a:schemeClr val="tx1"/>
                </a:solidFill>
                <a:effectLst/>
                <a:latin typeface="Lora" pitchFamily="2" charset="0"/>
              </a:rPr>
            </a:br>
            <a:br>
              <a:rPr lang="en-US" sz="6000" b="1" i="0" u="none" strike="noStrike" dirty="0">
                <a:solidFill>
                  <a:schemeClr val="tx1"/>
                </a:solidFill>
                <a:effectLst/>
                <a:latin typeface="Lora" pitchFamily="2" charset="0"/>
              </a:rPr>
            </a:br>
            <a:br>
              <a:rPr lang="en-US" sz="6000" b="1" i="0" u="none" strike="noStrike" dirty="0">
                <a:solidFill>
                  <a:schemeClr val="tx1"/>
                </a:solidFill>
                <a:effectLst/>
                <a:latin typeface="Lora" pitchFamily="2" charset="0"/>
              </a:rPr>
            </a:br>
            <a:r>
              <a:rPr lang="en-US" sz="3200" b="1" dirty="0">
                <a:solidFill>
                  <a:schemeClr val="tx1"/>
                </a:solidFill>
                <a:latin typeface="Algerian" panose="04020705040A02060702" pitchFamily="82" charset="0"/>
              </a:rPr>
              <a:t>MINI PROJECT [AED334]</a:t>
            </a:r>
            <a:br>
              <a:rPr lang="en-US" sz="3200" b="1" i="0" u="none" strike="noStrike" dirty="0">
                <a:solidFill>
                  <a:schemeClr val="tx1"/>
                </a:solidFill>
                <a:effectLst/>
                <a:latin typeface="Algerian" panose="04020705040A02060702" pitchFamily="82" charset="0"/>
              </a:rPr>
            </a:br>
            <a:br>
              <a:rPr lang="en-US" sz="24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</a:br>
            <a:r>
              <a:rPr lang="en-US" sz="24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  <a:t>AUTOMATED SELF ISOLATING WATER LEVEL CONTROLLER</a:t>
            </a:r>
            <a:br>
              <a:rPr lang="en-US" sz="24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</a:br>
            <a:br>
              <a:rPr lang="en-US" sz="24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</a:br>
            <a:r>
              <a:rPr lang="en-US" sz="2400" b="1" dirty="0">
                <a:solidFill>
                  <a:schemeClr val="tx1"/>
                </a:solidFill>
                <a:latin typeface="Baskerville Old Face" panose="02020602080505020303" pitchFamily="18" charset="0"/>
              </a:rPr>
              <a:t>GROUP NO:-03</a:t>
            </a:r>
            <a:br>
              <a:rPr lang="en-US" sz="24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</a:br>
            <a:br>
              <a:rPr lang="en-US" sz="24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sto MT" panose="02040603050505030304" pitchFamily="18" charset="0"/>
              </a:rPr>
            </a:br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Baskerville Old Face" panose="02020602080505020303" pitchFamily="18" charset="0"/>
              </a:rPr>
              <a:t>ANJALI H NAIR(CHN19AE008)</a:t>
            </a:r>
            <a:br>
              <a:rPr lang="en-US" sz="2000" b="0" dirty="0">
                <a:solidFill>
                  <a:schemeClr val="tx1"/>
                </a:solidFill>
                <a:effectLst/>
                <a:latin typeface="Baskerville Old Face" panose="02020602080505020303" pitchFamily="18" charset="0"/>
              </a:rPr>
            </a:br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Lora" pitchFamily="2" charset="0"/>
              </a:rPr>
              <a:t>        </a:t>
            </a:r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Baskerville Old Face" panose="02020602080505020303" pitchFamily="18" charset="0"/>
              </a:rPr>
              <a:t> MOHAMMED SHAHEER V K(CHN19AE015)</a:t>
            </a:r>
            <a:br>
              <a:rPr lang="en-US" sz="2000" b="0" dirty="0">
                <a:solidFill>
                  <a:schemeClr val="tx1"/>
                </a:solidFill>
                <a:effectLst/>
                <a:latin typeface="Baskerville Old Face" panose="02020602080505020303" pitchFamily="18" charset="0"/>
              </a:rPr>
            </a:br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Baskerville Old Face" panose="02020602080505020303" pitchFamily="18" charset="0"/>
              </a:rPr>
              <a:t>   ANAGHA P(LCHN19AE021)</a:t>
            </a:r>
            <a:br>
              <a:rPr lang="en-US" sz="2000" b="0" dirty="0">
                <a:solidFill>
                  <a:schemeClr val="tx1"/>
                </a:solidFill>
                <a:effectLst/>
                <a:latin typeface="Baskerville Old Face" panose="02020602080505020303" pitchFamily="18" charset="0"/>
              </a:rPr>
            </a:br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Baskerville Old Face" panose="02020602080505020303" pitchFamily="18" charset="0"/>
              </a:rPr>
              <a:t>ARATHY C S(LCHN19AE022)</a:t>
            </a:r>
            <a:br>
              <a:rPr lang="en-US" sz="2000" dirty="0">
                <a:solidFill>
                  <a:schemeClr val="tx1"/>
                </a:solidFill>
                <a:latin typeface="Baskerville Old Face" panose="02020602080505020303" pitchFamily="18" charset="0"/>
              </a:rPr>
            </a:br>
            <a:endParaRPr lang="en-VU" sz="2000" dirty="0">
              <a:latin typeface="Baskerville Old Face" panose="020206020805050203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F5AC86-1E45-C520-BB03-DAA112919F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6134" y="5342021"/>
            <a:ext cx="11358295" cy="1193532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400" b="1" i="0" u="none" strike="noStrike" dirty="0">
                <a:solidFill>
                  <a:schemeClr val="tx1"/>
                </a:solidFill>
                <a:effectLst/>
                <a:latin typeface="Lora" pitchFamily="2" charset="0"/>
              </a:rPr>
              <a:t>GUIDE NAME :- Ms.KARTHIKA KRISHNA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alatino Linotype" panose="02040502050505030304" pitchFamily="18" charset="0"/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DEPT OF ELECTRONICS AND INSTUMENTATION</a:t>
            </a:r>
          </a:p>
          <a:p>
            <a:endParaRPr lang="en-VU" dirty="0"/>
          </a:p>
        </p:txBody>
      </p:sp>
    </p:spTree>
    <p:extLst>
      <p:ext uri="{BB962C8B-B14F-4D97-AF65-F5344CB8AC3E}">
        <p14:creationId xmlns:p14="http://schemas.microsoft.com/office/powerpoint/2010/main" val="265660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5D45-88A2-F280-F552-71FB7FC1D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382" y="134756"/>
            <a:ext cx="11588816" cy="1876924"/>
          </a:xfrm>
        </p:spPr>
        <p:txBody>
          <a:bodyPr>
            <a:normAutofit/>
          </a:bodyPr>
          <a:lstStyle/>
          <a:p>
            <a:r>
              <a:rPr lang="en-US" dirty="0"/>
              <a:t>           DESCRIPTION</a:t>
            </a:r>
            <a:endParaRPr lang="en-V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81926-8629-F2B9-A96F-FCE595900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9154" y="2550695"/>
            <a:ext cx="11049800" cy="41148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 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IC 555 IN MONOSTABLE MODE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The timer will be in its stable state (Output LOW) until it is triggered.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 When the capacitor voltage is lesser than 2/3 Vcc, the output becomes HIGH. When the capacitor voltage will become greater than 2/3 Vcc, the output becomes LOW.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Book Antiqua" panose="02040602050305030304" pitchFamily="18" charset="0"/>
              </a:rPr>
              <a:t>  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</a:rPr>
              <a:t>urns on/off relay based on water level</a:t>
            </a:r>
          </a:p>
          <a:p>
            <a:pPr marL="0" indent="0">
              <a:buNone/>
            </a:pPr>
            <a:endParaRPr lang="en-US" dirty="0">
              <a:latin typeface="Book Antiqua" panose="02040602050305030304" pitchFamily="18" charset="0"/>
            </a:endParaRP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VU" dirty="0"/>
          </a:p>
        </p:txBody>
      </p:sp>
    </p:spTree>
    <p:extLst>
      <p:ext uri="{BB962C8B-B14F-4D97-AF65-F5344CB8AC3E}">
        <p14:creationId xmlns:p14="http://schemas.microsoft.com/office/powerpoint/2010/main" val="3027886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BC1DD-765F-C184-FA67-2599E2A76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DESCRIPTON</a:t>
            </a:r>
            <a:endParaRPr lang="en-V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AA2AA-634C-3801-AABB-3E7353859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5781" y="2502567"/>
            <a:ext cx="9766786" cy="3994485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TRANSISTOR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    </a:t>
            </a:r>
            <a:r>
              <a:rPr lang="en-US" sz="1900" dirty="0">
                <a:latin typeface="Book Antiqua" panose="02040602050305030304" pitchFamily="18" charset="0"/>
              </a:rPr>
              <a:t>When the water touches the metal contact in which base of each transistor is connected, a small current flows and turns on the transistor.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dirty="0">
                <a:latin typeface="Book Antiqua" panose="02040602050305030304" pitchFamily="18" charset="0"/>
              </a:rPr>
              <a:t>     When a transistor turns on, LED connected to it glows. Thus LEDs will be turned on depending up on the level of water</a:t>
            </a:r>
            <a:r>
              <a:rPr lang="en-US" dirty="0">
                <a:latin typeface="Book Antiqua" panose="02040602050305030304" pitchFamily="18" charset="0"/>
              </a:rPr>
              <a:t>.</a:t>
            </a:r>
          </a:p>
          <a:p>
            <a:endParaRPr lang="en-US" dirty="0">
              <a:latin typeface="Book Antiqua" panose="0204060205030503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  </a:t>
            </a:r>
            <a:r>
              <a:rPr lang="en-US" sz="1900" dirty="0">
                <a:solidFill>
                  <a:srgbClr val="000000"/>
                </a:solidFill>
                <a:latin typeface="Book Antiqua" panose="02040602050305030304" pitchFamily="18" charset="0"/>
              </a:rPr>
              <a:t>A</a:t>
            </a:r>
            <a:r>
              <a:rPr lang="en-US" sz="1900" b="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</a:rPr>
              <a:t>cts as a switch which turns on or off the pump by cutting off the power supply to water pump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71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D4F2E-FDA2-5517-5485-E5B1262FA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134" y="442220"/>
            <a:ext cx="11088302" cy="1345269"/>
          </a:xfrm>
        </p:spPr>
        <p:txBody>
          <a:bodyPr/>
          <a:lstStyle/>
          <a:p>
            <a:r>
              <a:rPr lang="en-US" dirty="0"/>
              <a:t>          DESCRIPTION</a:t>
            </a:r>
            <a:endParaRPr lang="en-V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56553-0318-BE0C-2730-853A1B7C6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5781" y="2723948"/>
            <a:ext cx="10616664" cy="3295851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 PUMP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 Pumps water into the tank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Transforms electrical to mechanical energy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055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0745A-52F0-F57E-FEC8-79420A6C1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 DIAGRAM</a:t>
            </a:r>
            <a:endParaRPr lang="en-V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73E450-7F48-6734-88A2-ADFC090CF475}"/>
              </a:ext>
            </a:extLst>
          </p:cNvPr>
          <p:cNvSpPr txBox="1"/>
          <p:nvPr/>
        </p:nvSpPr>
        <p:spPr>
          <a:xfrm>
            <a:off x="3432607" y="5513011"/>
            <a:ext cx="71082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Tx=Primary 230 V , Secondary 12 V ,1 A</a:t>
            </a:r>
          </a:p>
          <a:p>
            <a:r>
              <a:rPr lang="en-US" sz="1400" dirty="0"/>
              <a:t>      Stepdown Transformer </a:t>
            </a:r>
            <a:endParaRPr lang="en-VU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962857-FCFC-96FE-6B02-208DF31738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" t="22277" r="27132" b="21606"/>
          <a:stretch/>
        </p:blipFill>
        <p:spPr>
          <a:xfrm>
            <a:off x="1920240" y="2805769"/>
            <a:ext cx="8770571" cy="3628725"/>
          </a:xfrm>
          <a:prstGeom prst="rect">
            <a:avLst/>
          </a:prstGeom>
          <a:effectLst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2225685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F62B0-CB7A-D454-9795-C372E769D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CIRCUIT DIAGRAM</a:t>
            </a:r>
            <a:endParaRPr lang="en-VU" b="0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F86E003-ED31-9223-82CD-B4221D480C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0" detail="10"/>
                    </a14:imgEffect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t="1416" b="1528"/>
          <a:stretch/>
        </p:blipFill>
        <p:spPr>
          <a:xfrm rot="16200000">
            <a:off x="3850491" y="293990"/>
            <a:ext cx="4396281" cy="8219104"/>
          </a:xfrm>
          <a:effectLst>
            <a:softEdge rad="12700"/>
          </a:effec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0537F1C-DD55-A907-0E73-BCAD30CCE6A1}"/>
              </a:ext>
            </a:extLst>
          </p:cNvPr>
          <p:cNvCxnSpPr>
            <a:cxnSpLocks/>
          </p:cNvCxnSpPr>
          <p:nvPr/>
        </p:nvCxnSpPr>
        <p:spPr>
          <a:xfrm flipV="1">
            <a:off x="4512684" y="3689537"/>
            <a:ext cx="0" cy="107503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E4D3A62-D9AD-032B-F3EF-18705183C762}"/>
              </a:ext>
            </a:extLst>
          </p:cNvPr>
          <p:cNvCxnSpPr>
            <a:cxnSpLocks/>
          </p:cNvCxnSpPr>
          <p:nvPr/>
        </p:nvCxnSpPr>
        <p:spPr>
          <a:xfrm>
            <a:off x="6865601" y="3080825"/>
            <a:ext cx="0" cy="16274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617346A-B3FC-EA76-F297-DDA3024ED475}"/>
              </a:ext>
            </a:extLst>
          </p:cNvPr>
          <p:cNvCxnSpPr>
            <a:cxnSpLocks/>
          </p:cNvCxnSpPr>
          <p:nvPr/>
        </p:nvCxnSpPr>
        <p:spPr>
          <a:xfrm>
            <a:off x="2380098" y="2723998"/>
            <a:ext cx="560996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4EB58C3-0B12-71B7-FA3C-D16998CD7AF7}"/>
              </a:ext>
            </a:extLst>
          </p:cNvPr>
          <p:cNvCxnSpPr>
            <a:cxnSpLocks/>
          </p:cNvCxnSpPr>
          <p:nvPr/>
        </p:nvCxnSpPr>
        <p:spPr>
          <a:xfrm>
            <a:off x="2380098" y="2752134"/>
            <a:ext cx="14068" cy="28829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3BF926D-2C6B-FF1A-E889-AA01D906F41E}"/>
              </a:ext>
            </a:extLst>
          </p:cNvPr>
          <p:cNvCxnSpPr>
            <a:cxnSpLocks/>
          </p:cNvCxnSpPr>
          <p:nvPr/>
        </p:nvCxnSpPr>
        <p:spPr>
          <a:xfrm>
            <a:off x="4568956" y="5439062"/>
            <a:ext cx="270612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E5C1119-9EF4-3742-24AE-875F9781C5BB}"/>
              </a:ext>
            </a:extLst>
          </p:cNvPr>
          <p:cNvCxnSpPr/>
          <p:nvPr/>
        </p:nvCxnSpPr>
        <p:spPr>
          <a:xfrm>
            <a:off x="4695568" y="3991232"/>
            <a:ext cx="123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C4782C4-8CB3-2140-FD47-CD393920F02E}"/>
              </a:ext>
            </a:extLst>
          </p:cNvPr>
          <p:cNvCxnSpPr>
            <a:cxnSpLocks/>
          </p:cNvCxnSpPr>
          <p:nvPr/>
        </p:nvCxnSpPr>
        <p:spPr>
          <a:xfrm flipV="1">
            <a:off x="5838092" y="3985054"/>
            <a:ext cx="0" cy="26567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E847069-8A13-BF8B-6628-74ECDE7E41BE}"/>
              </a:ext>
            </a:extLst>
          </p:cNvPr>
          <p:cNvCxnSpPr>
            <a:cxnSpLocks/>
          </p:cNvCxnSpPr>
          <p:nvPr/>
        </p:nvCxnSpPr>
        <p:spPr>
          <a:xfrm>
            <a:off x="4487594" y="3956918"/>
            <a:ext cx="135049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673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1D70F-FB93-52ED-EBE9-0588F3353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  <a:endParaRPr lang="en-V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01C34-BDA1-5B93-27EE-5C2081952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763" y="2603500"/>
            <a:ext cx="11174931" cy="376842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We have developed water level controller circuit using NE555 Timer .The circuit uses  transistor, NE555 timer IC, a relay and few passive components.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The circuit is completely automatic which starts the pump motor when the water level in       the over head tank goes below a preset level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switches OFF the pump when the water level in the over head tank goes above the full level</a:t>
            </a:r>
            <a:endParaRPr lang="en-VU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088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9CBB5-C4E2-3EC8-16F1-95E9F42CE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</a:t>
            </a:r>
            <a:endParaRPr lang="en-V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638DD-4E02-7A73-14B8-4A52BC171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514" y="2996418"/>
            <a:ext cx="11088303" cy="393377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900" dirty="0">
                <a:latin typeface="Book Antiqua" panose="02040602050305030304" pitchFamily="18" charset="0"/>
              </a:rPr>
              <a:t>In NE555 Timer, acts as monostable multivibrator, the output will increase when the power of the second pin (trigger pin) is not more than 1/3 </a:t>
            </a:r>
            <a:r>
              <a:rPr lang="en-US" sz="1900" dirty="0" err="1">
                <a:latin typeface="Book Antiqua" panose="02040602050305030304" pitchFamily="18" charset="0"/>
              </a:rPr>
              <a:t>Vcc</a:t>
            </a:r>
            <a:r>
              <a:rPr lang="en-US" sz="1900" dirty="0">
                <a:latin typeface="Book Antiqua" panose="0204060205030503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900" dirty="0">
                <a:latin typeface="Book Antiqua" panose="02040602050305030304" pitchFamily="18" charset="0"/>
              </a:rPr>
              <a:t>The output of 555 is connected on a BC547 transistor, activating the transmission coil and water pump will be turned on. </a:t>
            </a:r>
          </a:p>
          <a:p>
            <a:pPr marL="0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900" dirty="0">
              <a:solidFill>
                <a:srgbClr val="000000"/>
              </a:solidFill>
              <a:latin typeface="Book Antiqua" panose="02040602050305030304" pitchFamily="18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3275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26A40-0DBD-CCD8-E7F7-DE601B320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D16BB-9415-6A81-A92C-9620D5CF4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62" y="2312276"/>
            <a:ext cx="9846749" cy="3651504"/>
          </a:xfrm>
        </p:spPr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</a:rPr>
              <a:t>When water level in storage tank is low, output of 555 become high, which turns on relay which in turn , on the pump.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Book Antiqua" panose="0204060205030503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</a:rPr>
              <a:t>When water level reaches maximum, output of 555 becomes low and turns off the relay and thus pump is turned off.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08595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9611E-D1BB-CBCF-EE91-D10AC0B77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</a:t>
            </a:r>
            <a:endParaRPr lang="en-V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2AFCB5-F158-B815-EF86-7E13BC1AB9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0240" y="2423472"/>
            <a:ext cx="7897787" cy="4207145"/>
          </a:xfrm>
        </p:spPr>
      </p:pic>
    </p:spTree>
    <p:extLst>
      <p:ext uri="{BB962C8B-B14F-4D97-AF65-F5344CB8AC3E}">
        <p14:creationId xmlns:p14="http://schemas.microsoft.com/office/powerpoint/2010/main" val="374445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4A927-7C3B-8E4B-FE05-56FD6FE71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815" y="442221"/>
            <a:ext cx="8650996" cy="303368"/>
          </a:xfrm>
        </p:spPr>
        <p:txBody>
          <a:bodyPr>
            <a:normAutofit fontScale="90000"/>
          </a:bodyPr>
          <a:lstStyle/>
          <a:p>
            <a:r>
              <a:rPr lang="en-US" dirty="0"/>
              <a:t>SIMULATION</a:t>
            </a:r>
            <a:endParaRPr lang="en-VU" dirty="0"/>
          </a:p>
        </p:txBody>
      </p:sp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7B1E901C-A48D-B534-7128-8A75FE0F61B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lum contrast="20000"/>
          </a:blip>
          <a:srcRect l="11404" t="7576" r="17680" b="15851"/>
          <a:stretch/>
        </p:blipFill>
        <p:spPr>
          <a:xfrm>
            <a:off x="182880" y="633046"/>
            <a:ext cx="11901268" cy="5861485"/>
          </a:xfrm>
          <a:ln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146581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19932-ED81-3AD9-A132-E7B4887D1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  <a:endParaRPr lang="en-V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1269E-4ECF-CBAE-14E0-A5ACA4FE0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8770571" cy="4201540"/>
          </a:xfrm>
        </p:spPr>
        <p:txBody>
          <a:bodyPr>
            <a:normAutofit fontScale="70000" lnSpcReduction="20000"/>
          </a:bodyPr>
          <a:lstStyle/>
          <a:p>
            <a:pPr marL="457200" indent="-457200" algn="just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</a:rPr>
              <a:t>To create  the most cost-effective and reliable water level controller using as less resource as possible.</a:t>
            </a:r>
          </a:p>
          <a:p>
            <a:pPr algn="just" rtl="0">
              <a:spcBef>
                <a:spcPts val="600"/>
              </a:spcBef>
              <a:spcAft>
                <a:spcPts val="0"/>
              </a:spcAft>
            </a:pPr>
            <a:endParaRPr lang="en-US" sz="2600" b="0" i="0" u="none" strike="noStrike" dirty="0">
              <a:solidFill>
                <a:srgbClr val="000000"/>
              </a:solidFill>
              <a:effectLst/>
              <a:latin typeface="Book Antiqua" panose="02040602050305030304" pitchFamily="18" charset="0"/>
            </a:endParaRPr>
          </a:p>
          <a:p>
            <a:pPr marL="457200" indent="-457200" algn="just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</a:rPr>
              <a:t>To develop a mechanism to automatically shut down the pump when the water tank is filled completely and to turn on the pump when water level is too low. </a:t>
            </a:r>
          </a:p>
          <a:p>
            <a:pPr algn="just" rtl="0">
              <a:spcBef>
                <a:spcPts val="600"/>
              </a:spcBef>
              <a:spcAft>
                <a:spcPts val="0"/>
              </a:spcAft>
            </a:pPr>
            <a:endParaRPr lang="en-US" sz="2600" b="0" i="0" u="none" strike="noStrike" dirty="0">
              <a:solidFill>
                <a:srgbClr val="000000"/>
              </a:solidFill>
              <a:effectLst/>
              <a:latin typeface="Book Antiqua" panose="02040602050305030304" pitchFamily="18" charset="0"/>
            </a:endParaRPr>
          </a:p>
          <a:p>
            <a:pPr marL="457200" indent="-457200" algn="just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2600" dirty="0">
                <a:solidFill>
                  <a:srgbClr val="000000"/>
                </a:solidFill>
                <a:latin typeface="Book Antiqua" panose="02040602050305030304" pitchFamily="18" charset="0"/>
              </a:rPr>
              <a:t>To compare the controller with the conventional controllers in market and find the advantages </a:t>
            </a:r>
            <a:endParaRPr lang="en-US" sz="2600" b="0" dirty="0">
              <a:effectLst/>
              <a:latin typeface="Book Antiqua" panose="02040602050305030304" pitchFamily="18" charset="0"/>
            </a:endParaRPr>
          </a:p>
          <a:p>
            <a:pPr marL="0" indent="0">
              <a:buNone/>
            </a:pPr>
            <a:br>
              <a:rPr lang="en-US" b="0" dirty="0">
                <a:effectLst/>
              </a:rPr>
            </a:br>
            <a:endParaRPr lang="en-V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4E8E1F-678B-66DE-C63D-08EBBE11F787}"/>
              </a:ext>
            </a:extLst>
          </p:cNvPr>
          <p:cNvSpPr/>
          <p:nvPr/>
        </p:nvSpPr>
        <p:spPr>
          <a:xfrm>
            <a:off x="11727766" y="0"/>
            <a:ext cx="464234" cy="104100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8420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1CA0B-45DC-6777-9A1F-22D168836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PCB LAYOUT</a:t>
            </a:r>
            <a:endParaRPr lang="en-V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DB2155-FC7A-F1A0-772C-D9B772339F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926" t="28750" r="31215" b="8095"/>
          <a:stretch/>
        </p:blipFill>
        <p:spPr>
          <a:xfrm>
            <a:off x="3008615" y="2422291"/>
            <a:ext cx="6174769" cy="3936144"/>
          </a:xfrm>
        </p:spPr>
      </p:pic>
    </p:spTree>
    <p:extLst>
      <p:ext uri="{BB962C8B-B14F-4D97-AF65-F5344CB8AC3E}">
        <p14:creationId xmlns:p14="http://schemas.microsoft.com/office/powerpoint/2010/main" val="1726742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BCC1F-B070-C194-6488-FC02ED07A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RESULT</a:t>
            </a:r>
            <a:endParaRPr lang="en-V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8F55D-62E3-26C0-727B-6C2A91EF77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U"/>
          </a:p>
        </p:txBody>
      </p:sp>
      <p:pic>
        <p:nvPicPr>
          <p:cNvPr id="4" name="BBB">
            <a:hlinkClick r:id="" action="ppaction://media"/>
            <a:extLst>
              <a:ext uri="{FF2B5EF4-FFF2-40B4-BE49-F238E27FC236}">
                <a16:creationId xmlns:a16="http://schemas.microsoft.com/office/drawing/2014/main" id="{290227A2-1A04-D551-E758-E1F6CA465D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54" y="2510095"/>
            <a:ext cx="9253179" cy="360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7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5451A-2437-2CF7-81C3-F874EC883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516" y="231007"/>
            <a:ext cx="11155682" cy="151391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COST ESTIMATION</a:t>
            </a:r>
            <a:br>
              <a:rPr lang="en-US" dirty="0"/>
            </a:br>
            <a:endParaRPr lang="en-VU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CA1A4F2-569E-7CFF-4E11-E06D43C39B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6364067"/>
              </p:ext>
            </p:extLst>
          </p:nvPr>
        </p:nvGraphicFramePr>
        <p:xfrm>
          <a:off x="577516" y="1414914"/>
          <a:ext cx="11696792" cy="4971563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2683193">
                  <a:extLst>
                    <a:ext uri="{9D8B030D-6E8A-4147-A177-3AD203B41FA5}">
                      <a16:colId xmlns:a16="http://schemas.microsoft.com/office/drawing/2014/main" val="3512776009"/>
                    </a:ext>
                  </a:extLst>
                </a:gridCol>
                <a:gridCol w="3688700">
                  <a:extLst>
                    <a:ext uri="{9D8B030D-6E8A-4147-A177-3AD203B41FA5}">
                      <a16:colId xmlns:a16="http://schemas.microsoft.com/office/drawing/2014/main" val="1135302067"/>
                    </a:ext>
                  </a:extLst>
                </a:gridCol>
                <a:gridCol w="1713649">
                  <a:extLst>
                    <a:ext uri="{9D8B030D-6E8A-4147-A177-3AD203B41FA5}">
                      <a16:colId xmlns:a16="http://schemas.microsoft.com/office/drawing/2014/main" val="2205400743"/>
                    </a:ext>
                  </a:extLst>
                </a:gridCol>
                <a:gridCol w="1645877">
                  <a:extLst>
                    <a:ext uri="{9D8B030D-6E8A-4147-A177-3AD203B41FA5}">
                      <a16:colId xmlns:a16="http://schemas.microsoft.com/office/drawing/2014/main" val="3939861235"/>
                    </a:ext>
                  </a:extLst>
                </a:gridCol>
                <a:gridCol w="1965373">
                  <a:extLst>
                    <a:ext uri="{9D8B030D-6E8A-4147-A177-3AD203B41FA5}">
                      <a16:colId xmlns:a16="http://schemas.microsoft.com/office/drawing/2014/main" val="1741799353"/>
                    </a:ext>
                  </a:extLst>
                </a:gridCol>
              </a:tblGrid>
              <a:tr h="8145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COMPONENT  NAME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KEY SPECIFICATION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QUANTITY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UNIT PRICE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PRICE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900136"/>
                  </a:ext>
                </a:extLst>
              </a:tr>
              <a:tr h="5938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TRANSFORMER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 V, 1 </a:t>
                      </a:r>
                      <a:r>
                        <a:rPr lang="en-US"/>
                        <a:t>A            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0514871"/>
                  </a:ext>
                </a:extLst>
              </a:tr>
              <a:tr h="5938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DIODE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A, 1000 V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392147"/>
                  </a:ext>
                </a:extLst>
              </a:tr>
              <a:tr h="5938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CAPACITOR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 nF, 1000 mF, 1mF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7319040"/>
                  </a:ext>
                </a:extLst>
              </a:tr>
              <a:tr h="5938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LM7812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2.2 A, 45 V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9505509"/>
                  </a:ext>
                </a:extLst>
              </a:tr>
              <a:tr h="5938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555 TIMER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 mA, 16 V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855464"/>
                  </a:ext>
                </a:extLst>
              </a:tr>
              <a:tr h="5938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TRANSISTOR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 mA , 45 V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9785132"/>
                  </a:ext>
                </a:extLst>
              </a:tr>
              <a:tr h="5938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LED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 V,5 mm ,Red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47558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256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5DAE6-DA80-BA31-5353-2D0EA8F84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262" y="442220"/>
            <a:ext cx="11282648" cy="134526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COST ESTIMATION</a:t>
            </a:r>
            <a:br>
              <a:rPr lang="en-US" dirty="0"/>
            </a:br>
            <a:endParaRPr lang="en-VU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C82DDA3-8EBC-8EDA-763B-995AE49D2D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6934976"/>
              </p:ext>
            </p:extLst>
          </p:nvPr>
        </p:nvGraphicFramePr>
        <p:xfrm>
          <a:off x="428090" y="1463041"/>
          <a:ext cx="11335820" cy="4764506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067346">
                  <a:extLst>
                    <a:ext uri="{9D8B030D-6E8A-4147-A177-3AD203B41FA5}">
                      <a16:colId xmlns:a16="http://schemas.microsoft.com/office/drawing/2014/main" val="1071484653"/>
                    </a:ext>
                  </a:extLst>
                </a:gridCol>
                <a:gridCol w="4283250">
                  <a:extLst>
                    <a:ext uri="{9D8B030D-6E8A-4147-A177-3AD203B41FA5}">
                      <a16:colId xmlns:a16="http://schemas.microsoft.com/office/drawing/2014/main" val="4043117319"/>
                    </a:ext>
                  </a:extLst>
                </a:gridCol>
                <a:gridCol w="1472582">
                  <a:extLst>
                    <a:ext uri="{9D8B030D-6E8A-4147-A177-3AD203B41FA5}">
                      <a16:colId xmlns:a16="http://schemas.microsoft.com/office/drawing/2014/main" val="707186112"/>
                    </a:ext>
                  </a:extLst>
                </a:gridCol>
                <a:gridCol w="1790378">
                  <a:extLst>
                    <a:ext uri="{9D8B030D-6E8A-4147-A177-3AD203B41FA5}">
                      <a16:colId xmlns:a16="http://schemas.microsoft.com/office/drawing/2014/main" val="2156458451"/>
                    </a:ext>
                  </a:extLst>
                </a:gridCol>
                <a:gridCol w="1722264">
                  <a:extLst>
                    <a:ext uri="{9D8B030D-6E8A-4147-A177-3AD203B41FA5}">
                      <a16:colId xmlns:a16="http://schemas.microsoft.com/office/drawing/2014/main" val="169020715"/>
                    </a:ext>
                  </a:extLst>
                </a:gridCol>
              </a:tblGrid>
              <a:tr h="6764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COMPONENT  NAME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KEY SPECIFICATION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QUANTITY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UNIT PRICE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PRICE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703215"/>
                  </a:ext>
                </a:extLst>
              </a:tr>
              <a:tr h="125622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RESISTOR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1K-0.25 W,22K -0.25 W,180K -0.25 W,</a:t>
                      </a:r>
                    </a:p>
                    <a:p>
                      <a:pPr algn="ctr"/>
                      <a:r>
                        <a:rPr lang="en-US" dirty="0"/>
                        <a:t>1 M-0.25 W</a:t>
                      </a:r>
                      <a:endParaRPr lang="en-VU" dirty="0"/>
                    </a:p>
                    <a:p>
                      <a:pPr algn="ctr"/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154321"/>
                  </a:ext>
                </a:extLst>
              </a:tr>
              <a:tr h="40561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RELAY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 SPDT , 12 V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9160077"/>
                  </a:ext>
                </a:extLst>
              </a:tr>
              <a:tr h="3969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 PUMP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 5 W, 230V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364140"/>
                  </a:ext>
                </a:extLst>
              </a:tr>
              <a:tr h="38653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SWITCH 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          SPDT(SLIDE TYPE)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350292"/>
                  </a:ext>
                </a:extLst>
              </a:tr>
              <a:tr h="6764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MISCELLANEOUS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792722"/>
                  </a:ext>
                </a:extLst>
              </a:tr>
              <a:tr h="96632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                 </a:t>
                      </a:r>
                      <a:r>
                        <a:rPr lang="en-US" b="1" dirty="0"/>
                        <a:t>TOTAL</a:t>
                      </a:r>
                      <a:endParaRPr lang="en-VU" b="1" dirty="0"/>
                    </a:p>
                    <a:p>
                      <a:pPr algn="ctr"/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b="1" dirty="0"/>
                        <a:t>1100</a:t>
                      </a:r>
                      <a:endParaRPr lang="en-V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9640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3250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28C47-2E1A-4DE5-DDA1-AF596F9AF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WORK STATUS</a:t>
            </a:r>
            <a:endParaRPr lang="en-V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06C21-54D2-B2A7-297A-044C18CBF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265" y="2671281"/>
            <a:ext cx="11117179" cy="3816146"/>
          </a:xfrm>
        </p:spPr>
        <p:txBody>
          <a:bodyPr/>
          <a:lstStyle/>
          <a:p>
            <a:pPr rtl="0" fontAlgn="base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</a:rPr>
              <a:t>The power supply is designed and implemented on PCB.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800" b="0" i="0" u="none" strike="noStrike" dirty="0">
              <a:solidFill>
                <a:srgbClr val="FFCD00"/>
              </a:solidFill>
              <a:effectLst/>
              <a:latin typeface="Book Antiqua" panose="0204060205030503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</a:rPr>
              <a:t>The control system using IC 555 has been designed and output is obtained.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Book Antiqua" panose="0204060205030503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latin typeface="Book Antiqua" panose="02040602050305030304" pitchFamily="18" charset="0"/>
              </a:rPr>
              <a:t>The overall circuit is designed and implemented on PCB, output is taken.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>
              <a:solidFill>
                <a:srgbClr val="000000"/>
              </a:solidFill>
              <a:latin typeface="Book Antiqua" panose="0204060205030503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latin typeface="Book Antiqua" panose="02040602050305030304" pitchFamily="18" charset="0"/>
              </a:rPr>
              <a:t>Simulation is completed on proteus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Book Antiqua" panose="0204060205030503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FFCD00"/>
              </a:solidFill>
              <a:effectLst/>
              <a:latin typeface="Nunito" pitchFamily="2" charset="0"/>
            </a:endParaRPr>
          </a:p>
          <a:p>
            <a:endParaRPr lang="en-VU" dirty="0"/>
          </a:p>
        </p:txBody>
      </p:sp>
    </p:spTree>
    <p:extLst>
      <p:ext uri="{BB962C8B-B14F-4D97-AF65-F5344CB8AC3E}">
        <p14:creationId xmlns:p14="http://schemas.microsoft.com/office/powerpoint/2010/main" val="40821760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83C63-E307-634C-B9F0-8BD636DDA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PROGRESS</a:t>
            </a:r>
            <a:endParaRPr lang="en-V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43B306-48CB-BAB3-A1C1-7A11085CF1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7940" y="2389623"/>
            <a:ext cx="5956119" cy="4102789"/>
          </a:xfrm>
        </p:spPr>
      </p:pic>
    </p:spTree>
    <p:extLst>
      <p:ext uri="{BB962C8B-B14F-4D97-AF65-F5344CB8AC3E}">
        <p14:creationId xmlns:p14="http://schemas.microsoft.com/office/powerpoint/2010/main" val="34301424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AA97987-A08E-6682-8CF0-0AE0D721B20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3160206"/>
              </p:ext>
            </p:extLst>
          </p:nvPr>
        </p:nvGraphicFramePr>
        <p:xfrm>
          <a:off x="642219" y="1337491"/>
          <a:ext cx="11315906" cy="41830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6E7823C-B19C-F674-18AB-81489675F23A}"/>
              </a:ext>
            </a:extLst>
          </p:cNvPr>
          <p:cNvSpPr txBox="1"/>
          <p:nvPr/>
        </p:nvSpPr>
        <p:spPr>
          <a:xfrm>
            <a:off x="1412507" y="657544"/>
            <a:ext cx="60976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GANTT CHART</a:t>
            </a:r>
            <a:endParaRPr lang="en-VU" sz="3200" b="1" u="sng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7F95CC-24D0-C399-0BDA-FD98DB875E2E}"/>
              </a:ext>
            </a:extLst>
          </p:cNvPr>
          <p:cNvCxnSpPr>
            <a:cxnSpLocks/>
          </p:cNvCxnSpPr>
          <p:nvPr/>
        </p:nvCxnSpPr>
        <p:spPr>
          <a:xfrm>
            <a:off x="288758" y="1488541"/>
            <a:ext cx="1150218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5009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F58DC-7597-72FE-FAB6-C5AF8CBF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V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7F97E-209E-1017-89FE-334013226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516" y="2281187"/>
            <a:ext cx="11136429" cy="4186990"/>
          </a:xfrm>
        </p:spPr>
        <p:txBody>
          <a:bodyPr/>
          <a:lstStyle/>
          <a:p>
            <a:r>
              <a:rPr lang="en-US" dirty="0">
                <a:latin typeface="Book Antiqua" panose="02040602050305030304" pitchFamily="18" charset="0"/>
              </a:rPr>
              <a:t>In these days, when Earth's reserve of consumable water is decreasing every moment, every drop has its value. Water level controller is a simple yet effective way to prevent wastage of water</a:t>
            </a:r>
          </a:p>
          <a:p>
            <a:r>
              <a:rPr lang="en-US" dirty="0">
                <a:latin typeface="Book Antiqua" panose="02040602050305030304" pitchFamily="18" charset="0"/>
              </a:rPr>
              <a:t>Hence we conclude that-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This system is very beneficial in rural as well as urban areas.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It helps in the efficient utilization of available water sources.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If used on a large scale, it can provide a major contribution in the conservation of water for us and the future generations</a:t>
            </a:r>
            <a:r>
              <a:rPr lang="en-US" dirty="0"/>
              <a:t>.</a:t>
            </a:r>
            <a:endParaRPr lang="en-VU" dirty="0"/>
          </a:p>
        </p:txBody>
      </p:sp>
    </p:spTree>
    <p:extLst>
      <p:ext uri="{BB962C8B-B14F-4D97-AF65-F5344CB8AC3E}">
        <p14:creationId xmlns:p14="http://schemas.microsoft.com/office/powerpoint/2010/main" val="1091488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4C436-E661-8B76-A928-70EDF20D7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SURVEY</a:t>
            </a:r>
            <a:endParaRPr lang="en-VU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40EB742-9F6E-3B8E-107A-58BF3298C6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2195980"/>
              </p:ext>
            </p:extLst>
          </p:nvPr>
        </p:nvGraphicFramePr>
        <p:xfrm>
          <a:off x="476036" y="2537716"/>
          <a:ext cx="11531252" cy="3698698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995680">
                  <a:extLst>
                    <a:ext uri="{9D8B030D-6E8A-4147-A177-3AD203B41FA5}">
                      <a16:colId xmlns:a16="http://schemas.microsoft.com/office/drawing/2014/main" val="2863869694"/>
                    </a:ext>
                  </a:extLst>
                </a:gridCol>
                <a:gridCol w="3849409">
                  <a:extLst>
                    <a:ext uri="{9D8B030D-6E8A-4147-A177-3AD203B41FA5}">
                      <a16:colId xmlns:a16="http://schemas.microsoft.com/office/drawing/2014/main" val="1258434072"/>
                    </a:ext>
                  </a:extLst>
                </a:gridCol>
                <a:gridCol w="6686163">
                  <a:extLst>
                    <a:ext uri="{9D8B030D-6E8A-4147-A177-3AD203B41FA5}">
                      <a16:colId xmlns:a16="http://schemas.microsoft.com/office/drawing/2014/main" val="2061681233"/>
                    </a:ext>
                  </a:extLst>
                </a:gridCol>
              </a:tblGrid>
              <a:tr h="100981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SL NO</a:t>
                      </a:r>
                      <a:endParaRPr lang="en-VU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/>
                        <a:t>                  </a:t>
                      </a:r>
                    </a:p>
                    <a:p>
                      <a:pPr algn="ctr"/>
                      <a:r>
                        <a:rPr lang="en-US" dirty="0"/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REFERENCE</a:t>
                      </a:r>
                      <a:r>
                        <a:rPr lang="en-US" dirty="0"/>
                        <a:t> </a:t>
                      </a:r>
                      <a:endParaRPr lang="en-VU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STUDIES / FINDINGS</a:t>
                      </a:r>
                      <a:endParaRPr lang="en-VU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2648597"/>
                  </a:ext>
                </a:extLst>
              </a:tr>
              <a:tr h="2688884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VU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Design and Development of Automatic Water Flow Meter(International Journal of Computer Science, Engineering and Applications (IJCSEA) Vol.3, No.3, June 2013)</a:t>
                      </a:r>
                    </a:p>
                    <a:p>
                      <a:endParaRPr lang="en-VU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This research paper by </a:t>
                      </a:r>
                      <a:r>
                        <a:rPr lang="en-US" b="1" dirty="0"/>
                        <a:t>Ria Sood</a:t>
                      </a:r>
                      <a:r>
                        <a:rPr lang="en-US" dirty="0"/>
                        <a:t>, </a:t>
                      </a:r>
                      <a:r>
                        <a:rPr lang="en-US" b="1" dirty="0"/>
                        <a:t>Manjit Kaur, Hemant Lenka </a:t>
                      </a:r>
                      <a:r>
                        <a:rPr lang="en-US" dirty="0"/>
                        <a:t>emphases on the need of water level controller in irrigation in agriculture.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endParaRPr lang="en-VU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2239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4029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361C5-25A6-6E9E-AC80-57DE8B38B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  <a:endParaRPr lang="en-VU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56CD2B3-735B-F945-B278-C4DC6DD7D9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7820913"/>
              </p:ext>
            </p:extLst>
          </p:nvPr>
        </p:nvGraphicFramePr>
        <p:xfrm>
          <a:off x="513708" y="2603500"/>
          <a:ext cx="11188557" cy="3437704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765915">
                  <a:extLst>
                    <a:ext uri="{9D8B030D-6E8A-4147-A177-3AD203B41FA5}">
                      <a16:colId xmlns:a16="http://schemas.microsoft.com/office/drawing/2014/main" val="1579398904"/>
                    </a:ext>
                  </a:extLst>
                </a:gridCol>
                <a:gridCol w="3933072">
                  <a:extLst>
                    <a:ext uri="{9D8B030D-6E8A-4147-A177-3AD203B41FA5}">
                      <a16:colId xmlns:a16="http://schemas.microsoft.com/office/drawing/2014/main" val="1665438281"/>
                    </a:ext>
                  </a:extLst>
                </a:gridCol>
                <a:gridCol w="6489570">
                  <a:extLst>
                    <a:ext uri="{9D8B030D-6E8A-4147-A177-3AD203B41FA5}">
                      <a16:colId xmlns:a16="http://schemas.microsoft.com/office/drawing/2014/main" val="1261673915"/>
                    </a:ext>
                  </a:extLst>
                </a:gridCol>
              </a:tblGrid>
              <a:tr h="110621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SL NO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REFERENCE</a:t>
                      </a:r>
                      <a:endParaRPr lang="en-VU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STUDIES/FINDINGS</a:t>
                      </a:r>
                      <a:endParaRPr lang="en-VU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8164956"/>
                  </a:ext>
                </a:extLst>
              </a:tr>
              <a:tr h="2331486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VU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Automatic Water Level Controller with Short Messaging Service (SMS) Notification (International Journal of Scientific and Research Publications, Volume 4, Issue 9, September 2014)</a:t>
                      </a:r>
                      <a:endParaRPr lang="en-VU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This research paper by</a:t>
                      </a:r>
                      <a:r>
                        <a:rPr lang="en-US" b="1" dirty="0"/>
                        <a:t> Sanam Pudasaini, Anuj Pathak, Sukirti Dhakal, Milan Paudel </a:t>
                      </a:r>
                      <a:r>
                        <a:rPr lang="en-US" dirty="0"/>
                        <a:t>presents a system of an automatic water level controller with SMS notification. 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endParaRPr lang="en-US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SMS notification was added to automatic controller system so that water can be managed by user during load shedding</a:t>
                      </a:r>
                      <a:endParaRPr lang="en-VU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47495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4709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2B820-FC43-5E60-448B-A767E1B9F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  <a:endParaRPr lang="en-VU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21F3B98-B33E-3CBD-ABA9-AA8EC66C7F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2075941"/>
              </p:ext>
            </p:extLst>
          </p:nvPr>
        </p:nvGraphicFramePr>
        <p:xfrm>
          <a:off x="554804" y="2446277"/>
          <a:ext cx="11157734" cy="3759166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780836">
                  <a:extLst>
                    <a:ext uri="{9D8B030D-6E8A-4147-A177-3AD203B41FA5}">
                      <a16:colId xmlns:a16="http://schemas.microsoft.com/office/drawing/2014/main" val="3972666826"/>
                    </a:ext>
                  </a:extLst>
                </a:gridCol>
                <a:gridCol w="4438436">
                  <a:extLst>
                    <a:ext uri="{9D8B030D-6E8A-4147-A177-3AD203B41FA5}">
                      <a16:colId xmlns:a16="http://schemas.microsoft.com/office/drawing/2014/main" val="1362924795"/>
                    </a:ext>
                  </a:extLst>
                </a:gridCol>
                <a:gridCol w="5938462">
                  <a:extLst>
                    <a:ext uri="{9D8B030D-6E8A-4147-A177-3AD203B41FA5}">
                      <a16:colId xmlns:a16="http://schemas.microsoft.com/office/drawing/2014/main" val="1335760154"/>
                    </a:ext>
                  </a:extLst>
                </a:gridCol>
              </a:tblGrid>
              <a:tr h="92452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SL NO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pPr algn="ctr"/>
                      <a:r>
                        <a:rPr lang="en-US" dirty="0"/>
                        <a:t>REFERENCE 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pPr algn="ctr"/>
                      <a:r>
                        <a:rPr lang="en-US" dirty="0"/>
                        <a:t>STUDIES/FINDINGS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098177"/>
                  </a:ext>
                </a:extLst>
              </a:tr>
              <a:tr h="2743348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Automatic Water Level Control System (International Journal of Science and Research (IJSR)</a:t>
                      </a:r>
                    </a:p>
                    <a:p>
                      <a:endParaRPr lang="en-V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This research paper by </a:t>
                      </a:r>
                      <a:r>
                        <a:rPr lang="en-US" b="1" dirty="0"/>
                        <a:t>Asaad Ahmed Mohammed, Ahmed Eltaieb , Zhang Jian Min</a:t>
                      </a:r>
                      <a:r>
                        <a:rPr lang="en-US" dirty="0"/>
                        <a:t> involves designing and development of automatic water level control system had exposed to the better way of software and hardware architecture that blends together for the interfacing purposes. </a:t>
                      </a:r>
                    </a:p>
                    <a:p>
                      <a:endParaRPr lang="en-US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ü"/>
                      </a:pPr>
                      <a:r>
                        <a:rPr lang="en-US" dirty="0"/>
                        <a:t>The system employs the use of advance sensing technology to detect the water level. It uses Arduino and uses relay to control motor.</a:t>
                      </a:r>
                      <a:endParaRPr lang="en-V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5139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6622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2265BD-4033-D92A-FA1B-C4D3F504575A}"/>
              </a:ext>
            </a:extLst>
          </p:cNvPr>
          <p:cNvSpPr/>
          <p:nvPr/>
        </p:nvSpPr>
        <p:spPr>
          <a:xfrm>
            <a:off x="11793416" y="0"/>
            <a:ext cx="393895" cy="98473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87187-4C0F-A7EA-0659-FFD6579B6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</a:t>
            </a:r>
            <a:endParaRPr lang="en-V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45AB6-176C-2A50-790D-8914E9EEA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5"/>
            <a:ext cx="9514573" cy="4281029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Book Antiqua" panose="02040602050305030304" pitchFamily="18" charset="0"/>
              </a:rPr>
              <a:t>Easy installation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Book Antiqua" panose="02040602050305030304" pitchFamily="18" charset="0"/>
              </a:rPr>
              <a:t>Low maintenance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Book Antiqua" panose="02040602050305030304" pitchFamily="18" charset="0"/>
              </a:rPr>
              <a:t>Compact and elegant design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Book Antiqua" panose="02040602050305030304" pitchFamily="18" charset="0"/>
              </a:rPr>
              <a:t>Fully automatic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Book Antiqua" panose="02040602050305030304" pitchFamily="18" charset="0"/>
              </a:rPr>
              <a:t>Saves water, motor and energy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Book Antiqua" panose="02040602050305030304" pitchFamily="18" charset="0"/>
              </a:rPr>
              <a:t>Increases pump life.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Book Antiqua" panose="02040602050305030304" pitchFamily="18" charset="0"/>
              </a:rPr>
              <a:t>Avoids seepage of water from roofs &amp; walls due to overflowing tanks.</a:t>
            </a:r>
          </a:p>
        </p:txBody>
      </p:sp>
    </p:spTree>
    <p:extLst>
      <p:ext uri="{BB962C8B-B14F-4D97-AF65-F5344CB8AC3E}">
        <p14:creationId xmlns:p14="http://schemas.microsoft.com/office/powerpoint/2010/main" val="3895978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92D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7C73C-6416-A5D4-9476-6EF5AE5D0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142" y="512558"/>
            <a:ext cx="8770571" cy="134526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BLOCK</a:t>
            </a:r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V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6FDE01D-95C9-EFF5-0C4A-09CDBD0706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6427370"/>
              </p:ext>
            </p:extLst>
          </p:nvPr>
        </p:nvGraphicFramePr>
        <p:xfrm>
          <a:off x="652913" y="2723949"/>
          <a:ext cx="10886173" cy="3282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AB14D82B-A621-56C3-0190-023AF91D618D}"/>
              </a:ext>
            </a:extLst>
          </p:cNvPr>
          <p:cNvSpPr/>
          <p:nvPr/>
        </p:nvSpPr>
        <p:spPr>
          <a:xfrm>
            <a:off x="11760591" y="0"/>
            <a:ext cx="431409" cy="101287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3946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5FB0C-0E00-273A-5EF0-D47C415F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1048" y="442220"/>
            <a:ext cx="8919763" cy="1345269"/>
          </a:xfrm>
        </p:spPr>
        <p:txBody>
          <a:bodyPr/>
          <a:lstStyle/>
          <a:p>
            <a:r>
              <a:rPr lang="en-US" dirty="0"/>
              <a:t>DESCRIPTION</a:t>
            </a:r>
            <a:endParaRPr lang="en-V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703E8-FEB4-321C-AABB-7C163F8D9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774" y="2940148"/>
            <a:ext cx="10847671" cy="347563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 SUPPLY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 </a:t>
            </a:r>
            <a:r>
              <a:rPr lang="en-US" dirty="0">
                <a:latin typeface="Book Antiqua" panose="02040602050305030304" pitchFamily="18" charset="0"/>
              </a:rPr>
              <a:t>230v AC is given to the input of step-down transformer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  This is converted to 12 V and is supplied to the circuit</a:t>
            </a:r>
          </a:p>
          <a:p>
            <a:pPr marL="0" indent="0">
              <a:buNone/>
            </a:pPr>
            <a:endParaRPr lang="en-US" dirty="0">
              <a:latin typeface="Book Antiqua" panose="02040602050305030304" pitchFamily="18" charset="0"/>
            </a:endParaRPr>
          </a:p>
          <a:p>
            <a:pPr marL="0" indent="0">
              <a:buNone/>
            </a:pP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38331F-F34C-770C-7F3B-B30311C6FB33}"/>
              </a:ext>
            </a:extLst>
          </p:cNvPr>
          <p:cNvSpPr/>
          <p:nvPr/>
        </p:nvSpPr>
        <p:spPr>
          <a:xfrm>
            <a:off x="11891890" y="-10561"/>
            <a:ext cx="351692" cy="112541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0532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796C0-5B69-5DAA-9A35-55A308837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535DC-0EF9-378B-53EF-ED1D50E89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SENSING ELEMENT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 </a:t>
            </a:r>
            <a:r>
              <a:rPr lang="en-US" dirty="0">
                <a:latin typeface="Book Antiqua" panose="02040602050305030304" pitchFamily="18" charset="0"/>
              </a:rPr>
              <a:t>These are metallic contacts which conduct electricity when the space between them is   bridged by water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     For our project, one contact at the bottom part and one contact at the upper part of the tank form the indicator for low level and overflow of water respectively.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076323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Sketchlines</Template>
  <TotalTime>469</TotalTime>
  <Words>1174</Words>
  <Application>Microsoft Office PowerPoint</Application>
  <PresentationFormat>Widescreen</PresentationFormat>
  <Paragraphs>201</Paragraphs>
  <Slides>27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1" baseType="lpstr">
      <vt:lpstr>Meiryo</vt:lpstr>
      <vt:lpstr>Algerian</vt:lpstr>
      <vt:lpstr>Arial</vt:lpstr>
      <vt:lpstr>Baskerville Old Face</vt:lpstr>
      <vt:lpstr>Book Antiqua</vt:lpstr>
      <vt:lpstr>Calibri</vt:lpstr>
      <vt:lpstr>Calisto MT</vt:lpstr>
      <vt:lpstr>Corbel</vt:lpstr>
      <vt:lpstr>Lora</vt:lpstr>
      <vt:lpstr>Nunito</vt:lpstr>
      <vt:lpstr>Palatino Linotype</vt:lpstr>
      <vt:lpstr>Times New Roman</vt:lpstr>
      <vt:lpstr>Wingdings</vt:lpstr>
      <vt:lpstr>SketchLinesVTI</vt:lpstr>
      <vt:lpstr>                MINI PROJECT [AED334]  AUTOMATED SELF ISOLATING WATER LEVEL CONTROLLER  GROUP NO:-03  ANJALI H NAIR(CHN19AE008)          MOHAMMED SHAHEER V K(CHN19AE015)    ANAGHA P(LCHN19AE021) ARATHY C S(LCHN19AE022) </vt:lpstr>
      <vt:lpstr>OBJECTIVES</vt:lpstr>
      <vt:lpstr>LITERATURE SURVEY</vt:lpstr>
      <vt:lpstr>LITERATURE REVIEW</vt:lpstr>
      <vt:lpstr>LITERATURE REVIEW</vt:lpstr>
      <vt:lpstr>FEATURES </vt:lpstr>
      <vt:lpstr>  BLOCK DIAGRAM</vt:lpstr>
      <vt:lpstr>DESCRIPTION</vt:lpstr>
      <vt:lpstr>DESCRIPTION</vt:lpstr>
      <vt:lpstr>           DESCRIPTION</vt:lpstr>
      <vt:lpstr>DESCRIPTON</vt:lpstr>
      <vt:lpstr>          DESCRIPTION</vt:lpstr>
      <vt:lpstr>POWER SUPPLY DIAGRAM</vt:lpstr>
      <vt:lpstr>CIRCUIT DIAGRAM</vt:lpstr>
      <vt:lpstr>DESCRIPTION</vt:lpstr>
      <vt:lpstr>WORKING</vt:lpstr>
      <vt:lpstr>WORKING</vt:lpstr>
      <vt:lpstr>SIMULATION</vt:lpstr>
      <vt:lpstr>SIMULATION</vt:lpstr>
      <vt:lpstr>PCB LAYOUT</vt:lpstr>
      <vt:lpstr>HARDWARE RESULT</vt:lpstr>
      <vt:lpstr>COST ESTIMATION </vt:lpstr>
      <vt:lpstr>COST ESTIMATION </vt:lpstr>
      <vt:lpstr>CURRENT WORK STATUS</vt:lpstr>
      <vt:lpstr>WORK PROGRESS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[AED334]  AUTOMATED SELF ISOLATING WATER LEVEL CONTROLLER  GROUP NO:-03  ANJALI H NAIR(CHN19AE008)          MOHAMMED SHAHEER V K(CHN19AE015)    ANAGHA P(LCHN19AE021) ARATHY C S(LCHN19AE022)</dc:title>
  <dc:creator>ANJALI HARIKUMAR</dc:creator>
  <cp:lastModifiedBy>MOHAMMED SHAHEER V K</cp:lastModifiedBy>
  <cp:revision>13</cp:revision>
  <dcterms:created xsi:type="dcterms:W3CDTF">2022-07-31T05:30:49Z</dcterms:created>
  <dcterms:modified xsi:type="dcterms:W3CDTF">2022-09-21T16:46:13Z</dcterms:modified>
</cp:coreProperties>
</file>

<file path=docProps/thumbnail.jpeg>
</file>